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59"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FF"/>
    <a:srgbClr val="0099CC"/>
    <a:srgbClr val="00FFFF"/>
    <a:srgbClr val="4BC6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17E466-E6C7-4B1F-9C6B-C8F6C8EE0E05}"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1405651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17E466-E6C7-4B1F-9C6B-C8F6C8EE0E05}"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2769539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17E466-E6C7-4B1F-9C6B-C8F6C8EE0E05}"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381847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17E466-E6C7-4B1F-9C6B-C8F6C8EE0E05}"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3888892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17E466-E6C7-4B1F-9C6B-C8F6C8EE0E05}"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1063903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17E466-E6C7-4B1F-9C6B-C8F6C8EE0E05}"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3643780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17E466-E6C7-4B1F-9C6B-C8F6C8EE0E05}" type="datetimeFigureOut">
              <a:rPr lang="en-US" smtClean="0"/>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1048517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17E466-E6C7-4B1F-9C6B-C8F6C8EE0E05}"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3782086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17E466-E6C7-4B1F-9C6B-C8F6C8EE0E05}" type="datetimeFigureOut">
              <a:rPr lang="en-US" smtClean="0"/>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798023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7E466-E6C7-4B1F-9C6B-C8F6C8EE0E05}"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1740205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7E466-E6C7-4B1F-9C6B-C8F6C8EE0E05}"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778D-AD45-49C5-BD17-EF7072845CE4}" type="slidenum">
              <a:rPr lang="en-US" smtClean="0"/>
              <a:t>‹#›</a:t>
            </a:fld>
            <a:endParaRPr lang="en-US"/>
          </a:p>
        </p:txBody>
      </p:sp>
    </p:spTree>
    <p:extLst>
      <p:ext uri="{BB962C8B-B14F-4D97-AF65-F5344CB8AC3E}">
        <p14:creationId xmlns:p14="http://schemas.microsoft.com/office/powerpoint/2010/main" val="492969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17E466-E6C7-4B1F-9C6B-C8F6C8EE0E05}" type="datetimeFigureOut">
              <a:rPr lang="en-US" smtClean="0"/>
              <a:t>1/23/2012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A9778D-AD45-49C5-BD17-EF7072845CE4}" type="slidenum">
              <a:rPr lang="en-US" smtClean="0"/>
              <a:t>‹#›</a:t>
            </a:fld>
            <a:endParaRPr lang="en-US"/>
          </a:p>
        </p:txBody>
      </p:sp>
    </p:spTree>
    <p:extLst>
      <p:ext uri="{BB962C8B-B14F-4D97-AF65-F5344CB8AC3E}">
        <p14:creationId xmlns:p14="http://schemas.microsoft.com/office/powerpoint/2010/main" val="169295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3.png"/><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slide" Target="slide4.xml"/><Relationship Id="rId7" Type="http://schemas.openxmlformats.org/officeDocument/2006/relationships/slide" Target="slide9.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slide" Target="slide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ideo" Target="http://www.youtube.com/v/FC6biTjEyZw?version=3&amp;hl=en_US" TargetMode="External"/><Relationship Id="rId5" Type="http://schemas.openxmlformats.org/officeDocument/2006/relationships/image" Target="../media/image13.png"/><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1000">
              <a:schemeClr val="tx2">
                <a:lumMod val="60000"/>
                <a:lumOff val="40000"/>
              </a:schemeClr>
            </a:gs>
            <a:gs pos="100000">
              <a:schemeClr val="tx2">
                <a:lumMod val="75000"/>
              </a:schemeClr>
            </a:gs>
            <a:gs pos="33000">
              <a:srgbClr val="0070C0"/>
            </a:gs>
          </a:gsLst>
          <a:lin ang="5400000" scaled="0"/>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iondi" pitchFamily="2" charset="0"/>
              </a:rPr>
              <a:t>A Night at the Oscars</a:t>
            </a:r>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iondi" pitchFamily="2" charset="0"/>
            </a:endParaRPr>
          </a:p>
        </p:txBody>
      </p:sp>
      <p:sp>
        <p:nvSpPr>
          <p:cNvPr id="5" name="Content Placeholder 4"/>
          <p:cNvSpPr>
            <a:spLocks noGrp="1"/>
          </p:cNvSpPr>
          <p:nvPr>
            <p:ph idx="1"/>
          </p:nvPr>
        </p:nvSpPr>
        <p:spPr>
          <a:xfrm>
            <a:off x="457200" y="1600201"/>
            <a:ext cx="8229600" cy="2667000"/>
          </a:xfrm>
        </p:spPr>
        <p:txBody>
          <a:bodyPr>
            <a:normAutofit fontScale="92500" lnSpcReduction="10000"/>
          </a:bodyPr>
          <a:lstStyle/>
          <a:p>
            <a:r>
              <a:rPr lang="en-US" dirty="0" smtClean="0">
                <a:ln>
                  <a:solidFill>
                    <a:schemeClr val="tx1"/>
                  </a:solidFill>
                </a:ln>
                <a:solidFill>
                  <a:schemeClr val="bg1"/>
                </a:solidFill>
                <a:latin typeface="Biondi" pitchFamily="2" charset="0"/>
              </a:rPr>
              <a:t>The Oscars, awarded annually by the Academy of Motion Picture Arts and Sciences, showcase the best in movies, honoring films released in the previous year. This years nominee is The Notebook.</a:t>
            </a:r>
            <a:endParaRPr lang="en-US" dirty="0">
              <a:ln>
                <a:solidFill>
                  <a:schemeClr val="tx1"/>
                </a:solidFill>
              </a:ln>
              <a:solidFill>
                <a:schemeClr val="bg1"/>
              </a:solidFill>
              <a:latin typeface="Biondi" pitchFamily="2" charset="0"/>
            </a:endParaRPr>
          </a:p>
        </p:txBody>
      </p:sp>
      <p:sp>
        <p:nvSpPr>
          <p:cNvPr id="6" name="TextBox 5"/>
          <p:cNvSpPr txBox="1"/>
          <p:nvPr/>
        </p:nvSpPr>
        <p:spPr>
          <a:xfrm>
            <a:off x="3962400" y="5720209"/>
            <a:ext cx="5105400" cy="1077218"/>
          </a:xfrm>
          <a:prstGeom prst="rect">
            <a:avLst/>
          </a:prstGeom>
          <a:noFill/>
        </p:spPr>
        <p:txBody>
          <a:bodyPr wrap="square" rtlCol="0">
            <a:spAutoFit/>
          </a:bodyPr>
          <a:lstStyle/>
          <a:p>
            <a:r>
              <a:rPr lang="en-US" sz="1600" dirty="0" smtClean="0">
                <a:ln>
                  <a:solidFill>
                    <a:schemeClr val="tx1"/>
                  </a:solidFill>
                </a:ln>
                <a:solidFill>
                  <a:schemeClr val="bg1"/>
                </a:solidFill>
                <a:latin typeface="Biondi" pitchFamily="2" charset="0"/>
              </a:rPr>
              <a:t>Presented by: Kathryn </a:t>
            </a:r>
            <a:r>
              <a:rPr lang="en-US" sz="1600" dirty="0" err="1" smtClean="0">
                <a:ln>
                  <a:solidFill>
                    <a:schemeClr val="tx1"/>
                  </a:solidFill>
                </a:ln>
                <a:solidFill>
                  <a:schemeClr val="bg1"/>
                </a:solidFill>
                <a:latin typeface="Biondi" pitchFamily="2" charset="0"/>
              </a:rPr>
              <a:t>Middlebrook</a:t>
            </a:r>
            <a:endParaRPr lang="en-US" sz="1600" dirty="0" smtClean="0">
              <a:ln>
                <a:solidFill>
                  <a:schemeClr val="tx1"/>
                </a:solidFill>
              </a:ln>
              <a:solidFill>
                <a:schemeClr val="bg1"/>
              </a:solidFill>
              <a:latin typeface="Biondi" pitchFamily="2" charset="0"/>
            </a:endParaRPr>
          </a:p>
          <a:p>
            <a:r>
              <a:rPr lang="en-US" sz="1600" dirty="0" smtClean="0">
                <a:ln>
                  <a:solidFill>
                    <a:schemeClr val="tx1"/>
                  </a:solidFill>
                </a:ln>
                <a:solidFill>
                  <a:schemeClr val="bg1"/>
                </a:solidFill>
                <a:latin typeface="Biondi" pitchFamily="2" charset="0"/>
              </a:rPr>
              <a:t>Project 14: Nominate a Movie for an Academy Award</a:t>
            </a:r>
          </a:p>
          <a:p>
            <a:r>
              <a:rPr lang="en-US" sz="1600" dirty="0" smtClean="0">
                <a:ln>
                  <a:solidFill>
                    <a:schemeClr val="tx1"/>
                  </a:solidFill>
                </a:ln>
                <a:solidFill>
                  <a:schemeClr val="bg1"/>
                </a:solidFill>
                <a:latin typeface="Biondi" pitchFamily="2" charset="0"/>
              </a:rPr>
              <a:t>January 4, 2012</a:t>
            </a:r>
            <a:endParaRPr lang="en-US" sz="1600" dirty="0">
              <a:ln>
                <a:solidFill>
                  <a:schemeClr val="tx1"/>
                </a:solidFill>
              </a:ln>
              <a:solidFill>
                <a:schemeClr val="bg1"/>
              </a:solidFill>
              <a:latin typeface="Biondi" pitchFamily="2"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31234">
            <a:off x="1125273" y="4201120"/>
            <a:ext cx="1752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748141660"/>
      </p:ext>
    </p:extLst>
  </p:cSld>
  <p:clrMapOvr>
    <a:masterClrMapping/>
  </p:clrMapOvr>
  <mc:AlternateContent xmlns:mc="http://schemas.openxmlformats.org/markup-compatibility/2006">
    <mc:Choice xmlns:p14="http://schemas.microsoft.com/office/powerpoint/2010/main" Requires="p14">
      <p:transition spd="slow" p14:dur="1500" advTm="14504">
        <p:wipe/>
      </p:transition>
    </mc:Choice>
    <mc:Fallback>
      <p:transition spd="slow" advTm="14504">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4" name="Rectangle 3"/>
          <p:cNvSpPr/>
          <p:nvPr/>
        </p:nvSpPr>
        <p:spPr>
          <a:xfrm>
            <a:off x="254360" y="609600"/>
            <a:ext cx="8598701" cy="1938992"/>
          </a:xfrm>
          <a:prstGeom prst="rect">
            <a:avLst/>
          </a:prstGeom>
          <a:noFill/>
        </p:spPr>
        <p:txBody>
          <a:bodyPr wrap="none" lIns="91440" tIns="45720" rIns="91440" bIns="45720">
            <a:spAutoFit/>
          </a:bodyPr>
          <a:lstStyle/>
          <a:p>
            <a:pPr algn="ctr"/>
            <a:r>
              <a:rPr lang="en-US" sz="6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Thank You for Watching</a:t>
            </a:r>
          </a:p>
          <a:p>
            <a:pPr algn="ctr"/>
            <a:r>
              <a:rPr lang="en-US" sz="6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My Presentation</a:t>
            </a:r>
            <a:endParaRPr lang="en-US" sz="6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052246">
            <a:off x="726887" y="2823393"/>
            <a:ext cx="3657600" cy="2425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008767">
            <a:off x="5218141" y="3882254"/>
            <a:ext cx="2497466" cy="2274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4361" y="5535676"/>
            <a:ext cx="93345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76200" y="6496026"/>
            <a:ext cx="4296754" cy="369332"/>
          </a:xfrm>
          <a:prstGeom prst="rect">
            <a:avLst/>
          </a:prstGeom>
        </p:spPr>
        <p:txBody>
          <a:bodyPr wrap="none">
            <a:spAutoFit/>
          </a:bodyPr>
          <a:lstStyle/>
          <a:p>
            <a:r>
              <a:rPr lang="en-US" dirty="0">
                <a:hlinkClick r:id="rId7" action="ppaction://hlinksldjump"/>
              </a:rPr>
              <a:t>Click here to return to the Table of Contents</a:t>
            </a:r>
            <a:endParaRPr lang="en-US" dirty="0"/>
          </a:p>
        </p:txBody>
      </p:sp>
    </p:spTree>
    <p:custDataLst>
      <p:tags r:id="rId1"/>
    </p:custDataLst>
    <p:extLst>
      <p:ext uri="{BB962C8B-B14F-4D97-AF65-F5344CB8AC3E}">
        <p14:creationId xmlns:p14="http://schemas.microsoft.com/office/powerpoint/2010/main" val="1003306661"/>
      </p:ext>
    </p:extLst>
  </p:cSld>
  <p:clrMapOvr>
    <a:masterClrMapping/>
  </p:clrMapOvr>
  <mc:AlternateContent xmlns:mc="http://schemas.openxmlformats.org/markup-compatibility/2006">
    <mc:Choice xmlns:p14="http://schemas.microsoft.com/office/powerpoint/2010/main" Requires="p14">
      <p:transition spd="slow" p14:dur="2250" advTm="7962">
        <p14:prism isInverted="1"/>
      </p:transition>
    </mc:Choice>
    <mc:Fallback>
      <p:transition spd="slow" advTm="796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099"/>
                                        </p:tgtEl>
                                        <p:attrNameLst>
                                          <p:attrName>style.visibility</p:attrName>
                                        </p:attrNameLst>
                                      </p:cBhvr>
                                      <p:to>
                                        <p:strVal val="visible"/>
                                      </p:to>
                                    </p:set>
                                    <p:anim calcmode="lin" valueType="num">
                                      <p:cBhvr additive="base">
                                        <p:cTn id="11" dur="500" fill="hold"/>
                                        <p:tgtEl>
                                          <p:spTgt spid="4099"/>
                                        </p:tgtEl>
                                        <p:attrNameLst>
                                          <p:attrName>ppt_x</p:attrName>
                                        </p:attrNameLst>
                                      </p:cBhvr>
                                      <p:tavLst>
                                        <p:tav tm="0">
                                          <p:val>
                                            <p:strVal val="#ppt_x"/>
                                          </p:val>
                                        </p:tav>
                                        <p:tav tm="100000">
                                          <p:val>
                                            <p:strVal val="#ppt_x"/>
                                          </p:val>
                                        </p:tav>
                                      </p:tavLst>
                                    </p:anim>
                                    <p:anim calcmode="lin" valueType="num">
                                      <p:cBhvr additive="base">
                                        <p:cTn id="12"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F0">
            <a:alpha val="47000"/>
          </a:srgb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685800"/>
          </a:xfrm>
        </p:spPr>
        <p:txBody>
          <a:bodyPr>
            <a:normAutofit/>
          </a:bodyPr>
          <a:lstStyle/>
          <a:p>
            <a:r>
              <a:rPr lang="en-US" sz="3600" dirty="0" smtClean="0">
                <a:ln>
                  <a:solidFill>
                    <a:schemeClr val="tx1"/>
                  </a:solidFill>
                </a:ln>
                <a:solidFill>
                  <a:schemeClr val="accent4">
                    <a:lumMod val="75000"/>
                  </a:schemeClr>
                </a:solidFill>
                <a:latin typeface="Broadway" pitchFamily="82" charset="0"/>
              </a:rPr>
              <a:t>Table of Contents</a:t>
            </a:r>
            <a:endParaRPr lang="en-US" sz="3600" dirty="0">
              <a:ln>
                <a:solidFill>
                  <a:schemeClr val="tx1"/>
                </a:solidFill>
              </a:ln>
              <a:solidFill>
                <a:schemeClr val="accent4">
                  <a:lumMod val="75000"/>
                </a:schemeClr>
              </a:solidFill>
              <a:latin typeface="Broadway" pitchFamily="82" charset="0"/>
            </a:endParaRPr>
          </a:p>
        </p:txBody>
      </p:sp>
      <p:sp>
        <p:nvSpPr>
          <p:cNvPr id="4" name="TextBox 3"/>
          <p:cNvSpPr txBox="1"/>
          <p:nvPr/>
        </p:nvSpPr>
        <p:spPr>
          <a:xfrm>
            <a:off x="685800" y="2133600"/>
            <a:ext cx="5791200" cy="4616648"/>
          </a:xfrm>
          <a:prstGeom prst="rect">
            <a:avLst/>
          </a:prstGeom>
          <a:noFill/>
        </p:spPr>
        <p:txBody>
          <a:bodyPr wrap="square" rtlCol="0">
            <a:spAutoFit/>
          </a:bodyPr>
          <a:lstStyle/>
          <a:p>
            <a:pPr>
              <a:lnSpc>
                <a:spcPct val="150000"/>
              </a:lnSpc>
            </a:pPr>
            <a:r>
              <a:rPr lang="en-US" sz="2800" b="1" dirty="0" smtClean="0">
                <a:ln>
                  <a:solidFill>
                    <a:schemeClr val="tx1"/>
                  </a:solidFill>
                </a:ln>
                <a:solidFill>
                  <a:schemeClr val="accent4">
                    <a:lumMod val="75000"/>
                  </a:schemeClr>
                </a:solidFill>
                <a:latin typeface="Broadway" pitchFamily="82" charset="0"/>
                <a:hlinkClick r:id="rId2" action="ppaction://hlinksldjump" tooltip="Click a category to learn more"/>
              </a:rPr>
              <a:t>Meet the Cast</a:t>
            </a:r>
            <a:endParaRPr lang="en-US" sz="2800" b="1" dirty="0" smtClean="0">
              <a:ln>
                <a:solidFill>
                  <a:schemeClr val="tx1"/>
                </a:solidFill>
              </a:ln>
              <a:solidFill>
                <a:schemeClr val="accent4">
                  <a:lumMod val="75000"/>
                </a:schemeClr>
              </a:solidFill>
              <a:latin typeface="Broadway" pitchFamily="82" charset="0"/>
            </a:endParaRPr>
          </a:p>
          <a:p>
            <a:pPr>
              <a:lnSpc>
                <a:spcPct val="150000"/>
              </a:lnSpc>
            </a:pPr>
            <a:r>
              <a:rPr lang="en-US" sz="2800" b="1" dirty="0" smtClean="0">
                <a:ln>
                  <a:solidFill>
                    <a:schemeClr val="tx1"/>
                  </a:solidFill>
                </a:ln>
                <a:solidFill>
                  <a:schemeClr val="accent4">
                    <a:lumMod val="75000"/>
                  </a:schemeClr>
                </a:solidFill>
                <a:latin typeface="Broadway" pitchFamily="82" charset="0"/>
                <a:hlinkClick r:id="rId3" action="ppaction://hlinksldjump" tooltip="Click a category to learn more"/>
              </a:rPr>
              <a:t>Meet My Favorite Actor</a:t>
            </a:r>
            <a:endParaRPr lang="en-US" sz="2800" b="1" dirty="0" smtClean="0">
              <a:ln>
                <a:solidFill>
                  <a:schemeClr val="tx1"/>
                </a:solidFill>
              </a:ln>
              <a:solidFill>
                <a:schemeClr val="accent4">
                  <a:lumMod val="75000"/>
                </a:schemeClr>
              </a:solidFill>
              <a:latin typeface="Broadway" pitchFamily="82" charset="0"/>
            </a:endParaRPr>
          </a:p>
          <a:p>
            <a:pPr>
              <a:lnSpc>
                <a:spcPct val="150000"/>
              </a:lnSpc>
            </a:pPr>
            <a:r>
              <a:rPr lang="en-US" sz="2800" b="1" dirty="0" smtClean="0">
                <a:ln>
                  <a:solidFill>
                    <a:schemeClr val="tx1"/>
                  </a:solidFill>
                </a:ln>
                <a:solidFill>
                  <a:schemeClr val="accent4">
                    <a:lumMod val="75000"/>
                  </a:schemeClr>
                </a:solidFill>
                <a:latin typeface="Broadway" pitchFamily="82" charset="0"/>
                <a:hlinkClick r:id="rId4" action="ppaction://hlinksldjump" tooltip="Click a category to learn more"/>
              </a:rPr>
              <a:t>The Notebook Review</a:t>
            </a:r>
            <a:endParaRPr lang="en-US" sz="2800" b="1" dirty="0" smtClean="0">
              <a:ln>
                <a:solidFill>
                  <a:schemeClr val="tx1"/>
                </a:solidFill>
              </a:ln>
              <a:solidFill>
                <a:schemeClr val="accent4">
                  <a:lumMod val="75000"/>
                </a:schemeClr>
              </a:solidFill>
              <a:latin typeface="Broadway" pitchFamily="82" charset="0"/>
            </a:endParaRPr>
          </a:p>
          <a:p>
            <a:pPr>
              <a:lnSpc>
                <a:spcPct val="150000"/>
              </a:lnSpc>
            </a:pPr>
            <a:r>
              <a:rPr lang="en-US" sz="2800" b="1" dirty="0" smtClean="0">
                <a:ln>
                  <a:solidFill>
                    <a:schemeClr val="tx1"/>
                  </a:solidFill>
                </a:ln>
                <a:solidFill>
                  <a:schemeClr val="accent4">
                    <a:lumMod val="75000"/>
                  </a:schemeClr>
                </a:solidFill>
                <a:latin typeface="Broadway" pitchFamily="82" charset="0"/>
                <a:hlinkClick r:id="rId5" action="ppaction://hlinksldjump" tooltip="Click a category to learn more"/>
              </a:rPr>
              <a:t>A “Must See” Movie</a:t>
            </a:r>
            <a:endParaRPr lang="en-US" sz="2800" b="1" dirty="0" smtClean="0">
              <a:ln>
                <a:solidFill>
                  <a:schemeClr val="tx1"/>
                </a:solidFill>
              </a:ln>
              <a:solidFill>
                <a:schemeClr val="accent4">
                  <a:lumMod val="75000"/>
                </a:schemeClr>
              </a:solidFill>
              <a:latin typeface="Broadway" pitchFamily="82" charset="0"/>
            </a:endParaRPr>
          </a:p>
          <a:p>
            <a:pPr>
              <a:lnSpc>
                <a:spcPct val="150000"/>
              </a:lnSpc>
            </a:pPr>
            <a:r>
              <a:rPr lang="en-US" sz="2800" b="1" dirty="0" smtClean="0">
                <a:ln>
                  <a:solidFill>
                    <a:schemeClr val="tx1"/>
                  </a:solidFill>
                </a:ln>
                <a:solidFill>
                  <a:schemeClr val="accent4">
                    <a:lumMod val="75000"/>
                  </a:schemeClr>
                </a:solidFill>
                <a:latin typeface="Broadway" pitchFamily="82" charset="0"/>
                <a:hlinkClick r:id="rId6" action="ppaction://hlinksldjump" tooltip="Click a category to learn more"/>
              </a:rPr>
              <a:t>Also in the Running…</a:t>
            </a:r>
            <a:endParaRPr lang="en-US" sz="2800" b="1" dirty="0" smtClean="0">
              <a:ln>
                <a:solidFill>
                  <a:schemeClr val="tx1"/>
                </a:solidFill>
              </a:ln>
              <a:solidFill>
                <a:schemeClr val="accent4">
                  <a:lumMod val="75000"/>
                </a:schemeClr>
              </a:solidFill>
              <a:latin typeface="Broadway" pitchFamily="82" charset="0"/>
            </a:endParaRPr>
          </a:p>
          <a:p>
            <a:pPr>
              <a:lnSpc>
                <a:spcPct val="150000"/>
              </a:lnSpc>
            </a:pPr>
            <a:r>
              <a:rPr lang="en-US" sz="2800" b="1" dirty="0" smtClean="0">
                <a:ln>
                  <a:solidFill>
                    <a:schemeClr val="tx1"/>
                  </a:solidFill>
                </a:ln>
                <a:solidFill>
                  <a:schemeClr val="accent4">
                    <a:lumMod val="75000"/>
                  </a:schemeClr>
                </a:solidFill>
                <a:latin typeface="Broadway" pitchFamily="82" charset="0"/>
                <a:hlinkClick r:id="rId7" action="ppaction://hlinksldjump" tooltip="Click a category to learn more"/>
              </a:rPr>
              <a:t>A Quick Peek</a:t>
            </a:r>
            <a:endParaRPr lang="en-US" sz="2800" b="1" dirty="0" smtClean="0">
              <a:ln>
                <a:solidFill>
                  <a:schemeClr val="tx1"/>
                </a:solidFill>
              </a:ln>
              <a:solidFill>
                <a:schemeClr val="accent4">
                  <a:lumMod val="75000"/>
                </a:schemeClr>
              </a:solidFill>
              <a:latin typeface="Broadway" pitchFamily="82" charset="0"/>
            </a:endParaRPr>
          </a:p>
          <a:p>
            <a:pPr>
              <a:lnSpc>
                <a:spcPct val="150000"/>
              </a:lnSpc>
            </a:pPr>
            <a:r>
              <a:rPr lang="en-US" sz="2800" b="1" dirty="0" smtClean="0">
                <a:ln>
                  <a:solidFill>
                    <a:schemeClr val="tx1"/>
                  </a:solidFill>
                </a:ln>
                <a:solidFill>
                  <a:schemeClr val="accent4">
                    <a:lumMod val="75000"/>
                  </a:schemeClr>
                </a:solidFill>
                <a:latin typeface="Broadway" pitchFamily="82" charset="0"/>
                <a:hlinkClick r:id="rId8" action="ppaction://hlinksldjump" tooltip="Click a category to learn more"/>
              </a:rPr>
              <a:t>THE END</a:t>
            </a:r>
            <a:endParaRPr lang="en-US" sz="2800" b="1" dirty="0">
              <a:ln>
                <a:solidFill>
                  <a:schemeClr val="tx1"/>
                </a:solidFill>
              </a:ln>
              <a:solidFill>
                <a:schemeClr val="accent4">
                  <a:lumMod val="75000"/>
                </a:schemeClr>
              </a:solidFill>
              <a:latin typeface="Broadway" pitchFamily="82" charset="0"/>
            </a:endParaRPr>
          </a:p>
        </p:txBody>
      </p:sp>
      <p:sp>
        <p:nvSpPr>
          <p:cNvPr id="5" name="Rectangle 4"/>
          <p:cNvSpPr/>
          <p:nvPr/>
        </p:nvSpPr>
        <p:spPr>
          <a:xfrm>
            <a:off x="584737" y="304800"/>
            <a:ext cx="7697364" cy="1200329"/>
          </a:xfrm>
          <a:prstGeom prst="rect">
            <a:avLst/>
          </a:prstGeom>
          <a:noFill/>
        </p:spPr>
        <p:txBody>
          <a:bodyPr wrap="none" lIns="91440" tIns="45720" rIns="91440" bIns="45720">
            <a:spAutoFit/>
          </a:bodyPr>
          <a:lstStyle/>
          <a:p>
            <a:pPr algn="ctr"/>
            <a:r>
              <a:rPr lang="en-US" sz="7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roadway" pitchFamily="82" charset="0"/>
              </a:rPr>
              <a:t>The Notebook</a:t>
            </a:r>
            <a:endParaRPr lang="en-US" sz="7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742200936"/>
      </p:ext>
    </p:extLst>
  </p:cSld>
  <p:clrMapOvr>
    <a:masterClrMapping/>
  </p:clrMapOvr>
  <mc:AlternateContent xmlns:mc="http://schemas.openxmlformats.org/markup-compatibility/2006">
    <mc:Choice xmlns:p14="http://schemas.microsoft.com/office/powerpoint/2010/main" Requires="p14">
      <p:transition spd="slow" p14:dur="3400" advTm="1147">
        <p14:reveal/>
      </p:transition>
    </mc:Choice>
    <mc:Fallback>
      <p:transition spd="slow" advTm="114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ct75">
          <a:fgClr>
            <a:srgbClr val="00B0F0"/>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latin typeface="Brush Script Std" pitchFamily="66" charset="0"/>
              </a:rPr>
              <a:t>Meet the Cast of The Notebook</a:t>
            </a:r>
            <a:endParaRPr lang="en-US" sz="4800" dirty="0">
              <a:latin typeface="Brush Script Std" pitchFamily="66" charset="0"/>
            </a:endParaRPr>
          </a:p>
        </p:txBody>
      </p:sp>
      <p:sp>
        <p:nvSpPr>
          <p:cNvPr id="3" name="Content Placeholder 2"/>
          <p:cNvSpPr>
            <a:spLocks noGrp="1"/>
          </p:cNvSpPr>
          <p:nvPr>
            <p:ph idx="1"/>
          </p:nvPr>
        </p:nvSpPr>
        <p:spPr>
          <a:xfrm>
            <a:off x="457200" y="1600201"/>
            <a:ext cx="8229600" cy="2971800"/>
          </a:xfrm>
        </p:spPr>
        <p:txBody>
          <a:bodyPr>
            <a:normAutofit/>
          </a:bodyPr>
          <a:lstStyle/>
          <a:p>
            <a:r>
              <a:rPr lang="en-US" dirty="0" smtClean="0"/>
              <a:t> </a:t>
            </a:r>
            <a:r>
              <a:rPr lang="en-US" b="1" dirty="0" smtClean="0">
                <a:latin typeface="Brush Script Std" pitchFamily="66" charset="0"/>
              </a:rPr>
              <a:t>Ryan Gosling- Noah</a:t>
            </a:r>
          </a:p>
          <a:p>
            <a:r>
              <a:rPr lang="en-US" b="1" dirty="0" smtClean="0">
                <a:latin typeface="Brush Script Std" pitchFamily="66" charset="0"/>
              </a:rPr>
              <a:t> Rachel McAdams-Allie</a:t>
            </a:r>
          </a:p>
          <a:p>
            <a:r>
              <a:rPr lang="en-US" b="1" dirty="0" smtClean="0">
                <a:latin typeface="Brush Script Std" pitchFamily="66" charset="0"/>
              </a:rPr>
              <a:t>James Garner-Duke</a:t>
            </a:r>
          </a:p>
          <a:p>
            <a:r>
              <a:rPr lang="en-US" b="1" dirty="0" err="1" smtClean="0">
                <a:latin typeface="Brush Script Std" pitchFamily="66" charset="0"/>
              </a:rPr>
              <a:t>Gena</a:t>
            </a:r>
            <a:r>
              <a:rPr lang="en-US" b="1" dirty="0" smtClean="0">
                <a:latin typeface="Brush Script Std" pitchFamily="66" charset="0"/>
              </a:rPr>
              <a:t> </a:t>
            </a:r>
            <a:r>
              <a:rPr lang="en-US" b="1" dirty="0" err="1" smtClean="0">
                <a:latin typeface="Brush Script Std" pitchFamily="66" charset="0"/>
              </a:rPr>
              <a:t>Rowlands</a:t>
            </a:r>
            <a:r>
              <a:rPr lang="en-US" b="1" dirty="0" smtClean="0">
                <a:latin typeface="Brush Script Std" pitchFamily="66" charset="0"/>
              </a:rPr>
              <a:t>- Allie Calhoun</a:t>
            </a:r>
          </a:p>
          <a:p>
            <a:r>
              <a:rPr lang="en-US" b="1" dirty="0" smtClean="0">
                <a:latin typeface="Brush Script Std" pitchFamily="66" charset="0"/>
              </a:rPr>
              <a:t>James Marsden- Lon Hammond</a:t>
            </a:r>
            <a:endParaRPr lang="en-US" b="1" dirty="0">
              <a:latin typeface="Brush Script Std" pitchFamily="66" charset="0"/>
            </a:endParaRPr>
          </a:p>
        </p:txBody>
      </p:sp>
      <p:sp>
        <p:nvSpPr>
          <p:cNvPr id="4" name="TextBox 3"/>
          <p:cNvSpPr txBox="1"/>
          <p:nvPr/>
        </p:nvSpPr>
        <p:spPr>
          <a:xfrm>
            <a:off x="21336" y="6400800"/>
            <a:ext cx="4419600" cy="369332"/>
          </a:xfrm>
          <a:prstGeom prst="rect">
            <a:avLst/>
          </a:prstGeom>
          <a:noFill/>
        </p:spPr>
        <p:txBody>
          <a:bodyPr wrap="square" rtlCol="0">
            <a:spAutoFit/>
          </a:bodyPr>
          <a:lstStyle/>
          <a:p>
            <a:r>
              <a:rPr lang="en-US" b="1" dirty="0" smtClean="0">
                <a:hlinkClick r:id="rId2" action="ppaction://hlinksldjump"/>
              </a:rPr>
              <a:t>Click here to return to the Table of Contents</a:t>
            </a:r>
            <a:endParaRPr lang="en-US"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410200"/>
            <a:ext cx="940498" cy="940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9400" y="4137088"/>
            <a:ext cx="603715"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0874" y="1371600"/>
            <a:ext cx="8382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34000" y="2139253"/>
            <a:ext cx="609600" cy="89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40936" y="2736057"/>
            <a:ext cx="405722" cy="59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94914" y="3200400"/>
            <a:ext cx="762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3654109"/>
      </p:ext>
    </p:extLst>
  </p:cSld>
  <p:clrMapOvr>
    <a:masterClrMapping/>
  </p:clrMapOvr>
  <mc:AlternateContent xmlns:mc="http://schemas.openxmlformats.org/markup-compatibility/2006">
    <mc:Choice xmlns:p14="http://schemas.microsoft.com/office/powerpoint/2010/main" Requires="p14">
      <p:transition spd="slow" p14:dur="2000" advTm="13016">
        <p:randomBar dir="vert"/>
      </p:transition>
    </mc:Choice>
    <mc:Fallback>
      <p:transition spd="slow" advTm="13016">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030"/>
                                        </p:tgtEl>
                                        <p:attrNameLst>
                                          <p:attrName>r</p:attrName>
                                        </p:attrNameLst>
                                      </p:cBhvr>
                                    </p:animRot>
                                    <p:animRot by="-240000">
                                      <p:cBhvr>
                                        <p:cTn id="7" dur="200" fill="hold">
                                          <p:stCondLst>
                                            <p:cond delay="200"/>
                                          </p:stCondLst>
                                        </p:cTn>
                                        <p:tgtEl>
                                          <p:spTgt spid="1030"/>
                                        </p:tgtEl>
                                        <p:attrNameLst>
                                          <p:attrName>r</p:attrName>
                                        </p:attrNameLst>
                                      </p:cBhvr>
                                    </p:animRot>
                                    <p:animRot by="240000">
                                      <p:cBhvr>
                                        <p:cTn id="8" dur="200" fill="hold">
                                          <p:stCondLst>
                                            <p:cond delay="400"/>
                                          </p:stCondLst>
                                        </p:cTn>
                                        <p:tgtEl>
                                          <p:spTgt spid="1030"/>
                                        </p:tgtEl>
                                        <p:attrNameLst>
                                          <p:attrName>r</p:attrName>
                                        </p:attrNameLst>
                                      </p:cBhvr>
                                    </p:animRot>
                                    <p:animRot by="-240000">
                                      <p:cBhvr>
                                        <p:cTn id="9" dur="200" fill="hold">
                                          <p:stCondLst>
                                            <p:cond delay="600"/>
                                          </p:stCondLst>
                                        </p:cTn>
                                        <p:tgtEl>
                                          <p:spTgt spid="1030"/>
                                        </p:tgtEl>
                                        <p:attrNameLst>
                                          <p:attrName>r</p:attrName>
                                        </p:attrNameLst>
                                      </p:cBhvr>
                                    </p:animRot>
                                    <p:animRot by="120000">
                                      <p:cBhvr>
                                        <p:cTn id="10" dur="200" fill="hold">
                                          <p:stCondLst>
                                            <p:cond delay="800"/>
                                          </p:stCondLst>
                                        </p:cTn>
                                        <p:tgtEl>
                                          <p:spTgt spid="1030"/>
                                        </p:tgtEl>
                                        <p:attrNameLst>
                                          <p:attrName>r</p:attrName>
                                        </p:attrNameLst>
                                      </p:cBhvr>
                                    </p:animRot>
                                  </p:childTnLst>
                                </p:cTn>
                              </p:par>
                              <p:par>
                                <p:cTn id="11" presetID="32" presetClass="emph" presetSubtype="0" fill="hold" nodeType="withEffect">
                                  <p:stCondLst>
                                    <p:cond delay="0"/>
                                  </p:stCondLst>
                                  <p:childTnLst>
                                    <p:animRot by="120000">
                                      <p:cBhvr>
                                        <p:cTn id="12" dur="100" fill="hold">
                                          <p:stCondLst>
                                            <p:cond delay="0"/>
                                          </p:stCondLst>
                                        </p:cTn>
                                        <p:tgtEl>
                                          <p:spTgt spid="1029"/>
                                        </p:tgtEl>
                                        <p:attrNameLst>
                                          <p:attrName>r</p:attrName>
                                        </p:attrNameLst>
                                      </p:cBhvr>
                                    </p:animRot>
                                    <p:animRot by="-240000">
                                      <p:cBhvr>
                                        <p:cTn id="13" dur="200" fill="hold">
                                          <p:stCondLst>
                                            <p:cond delay="200"/>
                                          </p:stCondLst>
                                        </p:cTn>
                                        <p:tgtEl>
                                          <p:spTgt spid="1029"/>
                                        </p:tgtEl>
                                        <p:attrNameLst>
                                          <p:attrName>r</p:attrName>
                                        </p:attrNameLst>
                                      </p:cBhvr>
                                    </p:animRot>
                                    <p:animRot by="240000">
                                      <p:cBhvr>
                                        <p:cTn id="14" dur="200" fill="hold">
                                          <p:stCondLst>
                                            <p:cond delay="400"/>
                                          </p:stCondLst>
                                        </p:cTn>
                                        <p:tgtEl>
                                          <p:spTgt spid="1029"/>
                                        </p:tgtEl>
                                        <p:attrNameLst>
                                          <p:attrName>r</p:attrName>
                                        </p:attrNameLst>
                                      </p:cBhvr>
                                    </p:animRot>
                                    <p:animRot by="-240000">
                                      <p:cBhvr>
                                        <p:cTn id="15" dur="200" fill="hold">
                                          <p:stCondLst>
                                            <p:cond delay="600"/>
                                          </p:stCondLst>
                                        </p:cTn>
                                        <p:tgtEl>
                                          <p:spTgt spid="1029"/>
                                        </p:tgtEl>
                                        <p:attrNameLst>
                                          <p:attrName>r</p:attrName>
                                        </p:attrNameLst>
                                      </p:cBhvr>
                                    </p:animRot>
                                    <p:animRot by="120000">
                                      <p:cBhvr>
                                        <p:cTn id="16" dur="200" fill="hold">
                                          <p:stCondLst>
                                            <p:cond delay="800"/>
                                          </p:stCondLst>
                                        </p:cTn>
                                        <p:tgtEl>
                                          <p:spTgt spid="1029"/>
                                        </p:tgtEl>
                                        <p:attrNameLst>
                                          <p:attrName>r</p:attrName>
                                        </p:attrNameLst>
                                      </p:cBhvr>
                                    </p:animRot>
                                  </p:childTnLst>
                                </p:cTn>
                              </p:par>
                              <p:par>
                                <p:cTn id="17" presetID="32" presetClass="emph" presetSubtype="0" fill="hold" nodeType="withEffect">
                                  <p:stCondLst>
                                    <p:cond delay="0"/>
                                  </p:stCondLst>
                                  <p:childTnLst>
                                    <p:animRot by="120000">
                                      <p:cBhvr>
                                        <p:cTn id="18" dur="100" fill="hold">
                                          <p:stCondLst>
                                            <p:cond delay="0"/>
                                          </p:stCondLst>
                                        </p:cTn>
                                        <p:tgtEl>
                                          <p:spTgt spid="1031"/>
                                        </p:tgtEl>
                                        <p:attrNameLst>
                                          <p:attrName>r</p:attrName>
                                        </p:attrNameLst>
                                      </p:cBhvr>
                                    </p:animRot>
                                    <p:animRot by="-240000">
                                      <p:cBhvr>
                                        <p:cTn id="19" dur="200" fill="hold">
                                          <p:stCondLst>
                                            <p:cond delay="200"/>
                                          </p:stCondLst>
                                        </p:cTn>
                                        <p:tgtEl>
                                          <p:spTgt spid="1031"/>
                                        </p:tgtEl>
                                        <p:attrNameLst>
                                          <p:attrName>r</p:attrName>
                                        </p:attrNameLst>
                                      </p:cBhvr>
                                    </p:animRot>
                                    <p:animRot by="240000">
                                      <p:cBhvr>
                                        <p:cTn id="20" dur="200" fill="hold">
                                          <p:stCondLst>
                                            <p:cond delay="400"/>
                                          </p:stCondLst>
                                        </p:cTn>
                                        <p:tgtEl>
                                          <p:spTgt spid="1031"/>
                                        </p:tgtEl>
                                        <p:attrNameLst>
                                          <p:attrName>r</p:attrName>
                                        </p:attrNameLst>
                                      </p:cBhvr>
                                    </p:animRot>
                                    <p:animRot by="-240000">
                                      <p:cBhvr>
                                        <p:cTn id="21" dur="200" fill="hold">
                                          <p:stCondLst>
                                            <p:cond delay="600"/>
                                          </p:stCondLst>
                                        </p:cTn>
                                        <p:tgtEl>
                                          <p:spTgt spid="1031"/>
                                        </p:tgtEl>
                                        <p:attrNameLst>
                                          <p:attrName>r</p:attrName>
                                        </p:attrNameLst>
                                      </p:cBhvr>
                                    </p:animRot>
                                    <p:animRot by="120000">
                                      <p:cBhvr>
                                        <p:cTn id="22" dur="200" fill="hold">
                                          <p:stCondLst>
                                            <p:cond delay="800"/>
                                          </p:stCondLst>
                                        </p:cTn>
                                        <p:tgtEl>
                                          <p:spTgt spid="1031"/>
                                        </p:tgtEl>
                                        <p:attrNameLst>
                                          <p:attrName>r</p:attrName>
                                        </p:attrNameLst>
                                      </p:cBhvr>
                                    </p:animRot>
                                  </p:childTnLst>
                                </p:cTn>
                              </p:par>
                              <p:par>
                                <p:cTn id="23" presetID="32" presetClass="emph" presetSubtype="0" fill="hold" nodeType="withEffect">
                                  <p:stCondLst>
                                    <p:cond delay="0"/>
                                  </p:stCondLst>
                                  <p:childTnLst>
                                    <p:animRot by="120000">
                                      <p:cBhvr>
                                        <p:cTn id="24" dur="100" fill="hold">
                                          <p:stCondLst>
                                            <p:cond delay="0"/>
                                          </p:stCondLst>
                                        </p:cTn>
                                        <p:tgtEl>
                                          <p:spTgt spid="1032"/>
                                        </p:tgtEl>
                                        <p:attrNameLst>
                                          <p:attrName>r</p:attrName>
                                        </p:attrNameLst>
                                      </p:cBhvr>
                                    </p:animRot>
                                    <p:animRot by="-240000">
                                      <p:cBhvr>
                                        <p:cTn id="25" dur="200" fill="hold">
                                          <p:stCondLst>
                                            <p:cond delay="200"/>
                                          </p:stCondLst>
                                        </p:cTn>
                                        <p:tgtEl>
                                          <p:spTgt spid="1032"/>
                                        </p:tgtEl>
                                        <p:attrNameLst>
                                          <p:attrName>r</p:attrName>
                                        </p:attrNameLst>
                                      </p:cBhvr>
                                    </p:animRot>
                                    <p:animRot by="240000">
                                      <p:cBhvr>
                                        <p:cTn id="26" dur="200" fill="hold">
                                          <p:stCondLst>
                                            <p:cond delay="400"/>
                                          </p:stCondLst>
                                        </p:cTn>
                                        <p:tgtEl>
                                          <p:spTgt spid="1032"/>
                                        </p:tgtEl>
                                        <p:attrNameLst>
                                          <p:attrName>r</p:attrName>
                                        </p:attrNameLst>
                                      </p:cBhvr>
                                    </p:animRot>
                                    <p:animRot by="-240000">
                                      <p:cBhvr>
                                        <p:cTn id="27" dur="200" fill="hold">
                                          <p:stCondLst>
                                            <p:cond delay="600"/>
                                          </p:stCondLst>
                                        </p:cTn>
                                        <p:tgtEl>
                                          <p:spTgt spid="1032"/>
                                        </p:tgtEl>
                                        <p:attrNameLst>
                                          <p:attrName>r</p:attrName>
                                        </p:attrNameLst>
                                      </p:cBhvr>
                                    </p:animRot>
                                    <p:animRot by="120000">
                                      <p:cBhvr>
                                        <p:cTn id="28" dur="200" fill="hold">
                                          <p:stCondLst>
                                            <p:cond delay="800"/>
                                          </p:stCondLst>
                                        </p:cTn>
                                        <p:tgtEl>
                                          <p:spTgt spid="1032"/>
                                        </p:tgtEl>
                                        <p:attrNameLst>
                                          <p:attrName>r</p:attrName>
                                        </p:attrNameLst>
                                      </p:cBhvr>
                                    </p:animRot>
                                  </p:childTnLst>
                                </p:cTn>
                              </p:par>
                              <p:par>
                                <p:cTn id="29" presetID="32" presetClass="emph" presetSubtype="0" fill="hold" nodeType="withEffect">
                                  <p:stCondLst>
                                    <p:cond delay="0"/>
                                  </p:stCondLst>
                                  <p:childTnLst>
                                    <p:animRot by="120000">
                                      <p:cBhvr>
                                        <p:cTn id="30" dur="100" fill="hold">
                                          <p:stCondLst>
                                            <p:cond delay="0"/>
                                          </p:stCondLst>
                                        </p:cTn>
                                        <p:tgtEl>
                                          <p:spTgt spid="1028"/>
                                        </p:tgtEl>
                                        <p:attrNameLst>
                                          <p:attrName>r</p:attrName>
                                        </p:attrNameLst>
                                      </p:cBhvr>
                                    </p:animRot>
                                    <p:animRot by="-240000">
                                      <p:cBhvr>
                                        <p:cTn id="31" dur="200" fill="hold">
                                          <p:stCondLst>
                                            <p:cond delay="200"/>
                                          </p:stCondLst>
                                        </p:cTn>
                                        <p:tgtEl>
                                          <p:spTgt spid="1028"/>
                                        </p:tgtEl>
                                        <p:attrNameLst>
                                          <p:attrName>r</p:attrName>
                                        </p:attrNameLst>
                                      </p:cBhvr>
                                    </p:animRot>
                                    <p:animRot by="240000">
                                      <p:cBhvr>
                                        <p:cTn id="32" dur="200" fill="hold">
                                          <p:stCondLst>
                                            <p:cond delay="400"/>
                                          </p:stCondLst>
                                        </p:cTn>
                                        <p:tgtEl>
                                          <p:spTgt spid="1028"/>
                                        </p:tgtEl>
                                        <p:attrNameLst>
                                          <p:attrName>r</p:attrName>
                                        </p:attrNameLst>
                                      </p:cBhvr>
                                    </p:animRot>
                                    <p:animRot by="-240000">
                                      <p:cBhvr>
                                        <p:cTn id="33" dur="200" fill="hold">
                                          <p:stCondLst>
                                            <p:cond delay="600"/>
                                          </p:stCondLst>
                                        </p:cTn>
                                        <p:tgtEl>
                                          <p:spTgt spid="1028"/>
                                        </p:tgtEl>
                                        <p:attrNameLst>
                                          <p:attrName>r</p:attrName>
                                        </p:attrNameLst>
                                      </p:cBhvr>
                                    </p:animRot>
                                    <p:animRot by="120000">
                                      <p:cBhvr>
                                        <p:cTn id="34" dur="200" fill="hold">
                                          <p:stCondLst>
                                            <p:cond delay="800"/>
                                          </p:stCondLst>
                                        </p:cTn>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Hobo Std" pitchFamily="34" charset="0"/>
              </a:rPr>
              <a:t>Meet My Favorite Actor</a:t>
            </a:r>
            <a:endParaRPr lang="en-US" sz="5400" dirty="0">
              <a:latin typeface="Hobo Std" pitchFamily="34" charset="0"/>
            </a:endParaRPr>
          </a:p>
        </p:txBody>
      </p:sp>
      <p:sp>
        <p:nvSpPr>
          <p:cNvPr id="3" name="Content Placeholder 2"/>
          <p:cNvSpPr>
            <a:spLocks noGrp="1"/>
          </p:cNvSpPr>
          <p:nvPr>
            <p:ph idx="1"/>
          </p:nvPr>
        </p:nvSpPr>
        <p:spPr>
          <a:xfrm>
            <a:off x="457200" y="1600201"/>
            <a:ext cx="8229600" cy="4038599"/>
          </a:xfrm>
        </p:spPr>
        <p:txBody>
          <a:bodyPr>
            <a:noAutofit/>
          </a:bodyPr>
          <a:lstStyle/>
          <a:p>
            <a:r>
              <a:rPr lang="en-US" sz="2800" dirty="0" smtClean="0">
                <a:latin typeface="Hobo Std" pitchFamily="34" charset="0"/>
              </a:rPr>
              <a:t>Rachel Anne McAdams was born on November 17, 1978 in London, Ontario, Canada. At 34, she is not married and lives in Toronto, Ontario, Canada with her brother. Rachel grew up with both her parents, an older sister and younger brother in Canada. Her first movie was Mean Girls, in which she played Regina George. She has starred in many movies since then and has dated many of her costars.</a:t>
            </a:r>
            <a:endParaRPr lang="en-US" sz="2800" dirty="0">
              <a:latin typeface="Hobo Std" pitchFamily="34" charset="0"/>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58369">
            <a:off x="6347459" y="4960975"/>
            <a:ext cx="1721883" cy="199376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5488748"/>
            <a:ext cx="938213"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6200" y="6400800"/>
            <a:ext cx="4296754" cy="369332"/>
          </a:xfrm>
          <a:prstGeom prst="rect">
            <a:avLst/>
          </a:prstGeom>
        </p:spPr>
        <p:txBody>
          <a:bodyPr wrap="none">
            <a:spAutoFit/>
          </a:bodyPr>
          <a:lstStyle/>
          <a:p>
            <a:r>
              <a:rPr lang="en-US" dirty="0">
                <a:hlinkClick r:id="rId6" action="ppaction://hlinksldjump"/>
              </a:rPr>
              <a:t>Click here to return to the Table of Contents</a:t>
            </a:r>
            <a:endParaRPr lang="en-US" dirty="0"/>
          </a:p>
        </p:txBody>
      </p:sp>
    </p:spTree>
    <p:custDataLst>
      <p:tags r:id="rId1"/>
    </p:custDataLst>
    <p:extLst>
      <p:ext uri="{BB962C8B-B14F-4D97-AF65-F5344CB8AC3E}">
        <p14:creationId xmlns:p14="http://schemas.microsoft.com/office/powerpoint/2010/main" val="3104733574"/>
      </p:ext>
    </p:extLst>
  </p:cSld>
  <p:clrMapOvr>
    <a:masterClrMapping/>
  </p:clrMapOvr>
  <mc:AlternateContent xmlns:mc="http://schemas.openxmlformats.org/markup-compatibility/2006">
    <mc:Choice xmlns:p14="http://schemas.microsoft.com/office/powerpoint/2010/main" Requires="p14">
      <p:transition spd="slow" p14:dur="2750" advTm="30620">
        <p:circle/>
      </p:transition>
    </mc:Choice>
    <mc:Fallback>
      <p:transition spd="slow" advTm="3062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80">
                                          <p:stCondLst>
                                            <p:cond delay="0"/>
                                          </p:stCondLst>
                                        </p:cTn>
                                        <p:tgtEl>
                                          <p:spTgt spid="2050"/>
                                        </p:tgtEl>
                                      </p:cBhvr>
                                    </p:animEffect>
                                    <p:anim calcmode="lin" valueType="num">
                                      <p:cBhvr>
                                        <p:cTn id="8"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0"/>
                                        </p:tgtEl>
                                      </p:cBhvr>
                                      <p:to x="100000" y="60000"/>
                                    </p:animScale>
                                    <p:animScale>
                                      <p:cBhvr>
                                        <p:cTn id="14" dur="166" decel="50000">
                                          <p:stCondLst>
                                            <p:cond delay="676"/>
                                          </p:stCondLst>
                                        </p:cTn>
                                        <p:tgtEl>
                                          <p:spTgt spid="2050"/>
                                        </p:tgtEl>
                                      </p:cBhvr>
                                      <p:to x="100000" y="100000"/>
                                    </p:animScale>
                                    <p:animScale>
                                      <p:cBhvr>
                                        <p:cTn id="15" dur="26">
                                          <p:stCondLst>
                                            <p:cond delay="1312"/>
                                          </p:stCondLst>
                                        </p:cTn>
                                        <p:tgtEl>
                                          <p:spTgt spid="2050"/>
                                        </p:tgtEl>
                                      </p:cBhvr>
                                      <p:to x="100000" y="80000"/>
                                    </p:animScale>
                                    <p:animScale>
                                      <p:cBhvr>
                                        <p:cTn id="16" dur="166" decel="50000">
                                          <p:stCondLst>
                                            <p:cond delay="1338"/>
                                          </p:stCondLst>
                                        </p:cTn>
                                        <p:tgtEl>
                                          <p:spTgt spid="2050"/>
                                        </p:tgtEl>
                                      </p:cBhvr>
                                      <p:to x="100000" y="100000"/>
                                    </p:animScale>
                                    <p:animScale>
                                      <p:cBhvr>
                                        <p:cTn id="17" dur="26">
                                          <p:stCondLst>
                                            <p:cond delay="1642"/>
                                          </p:stCondLst>
                                        </p:cTn>
                                        <p:tgtEl>
                                          <p:spTgt spid="2050"/>
                                        </p:tgtEl>
                                      </p:cBhvr>
                                      <p:to x="100000" y="90000"/>
                                    </p:animScale>
                                    <p:animScale>
                                      <p:cBhvr>
                                        <p:cTn id="18" dur="166" decel="50000">
                                          <p:stCondLst>
                                            <p:cond delay="1668"/>
                                          </p:stCondLst>
                                        </p:cTn>
                                        <p:tgtEl>
                                          <p:spTgt spid="2050"/>
                                        </p:tgtEl>
                                      </p:cBhvr>
                                      <p:to x="100000" y="100000"/>
                                    </p:animScale>
                                    <p:animScale>
                                      <p:cBhvr>
                                        <p:cTn id="19" dur="26">
                                          <p:stCondLst>
                                            <p:cond delay="1808"/>
                                          </p:stCondLst>
                                        </p:cTn>
                                        <p:tgtEl>
                                          <p:spTgt spid="2050"/>
                                        </p:tgtEl>
                                      </p:cBhvr>
                                      <p:to x="100000" y="95000"/>
                                    </p:animScale>
                                    <p:animScale>
                                      <p:cBhvr>
                                        <p:cTn id="20" dur="166" decel="50000">
                                          <p:stCondLst>
                                            <p:cond delay="1834"/>
                                          </p:stCondLst>
                                        </p:cTn>
                                        <p:tgtEl>
                                          <p:spTgt spid="20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50000">
              <a:schemeClr val="accent5">
                <a:lumMod val="40000"/>
                <a:lumOff val="60000"/>
              </a:schemeClr>
            </a:gs>
            <a:gs pos="100000">
              <a:srgbClr val="4BC6C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n>
                  <a:solidFill>
                    <a:schemeClr val="bg1"/>
                  </a:solidFill>
                </a:ln>
                <a:effectLst>
                  <a:glow rad="228600">
                    <a:schemeClr val="accent5">
                      <a:satMod val="175000"/>
                      <a:alpha val="40000"/>
                    </a:schemeClr>
                  </a:glow>
                </a:effectLst>
                <a:latin typeface="Impact" pitchFamily="34" charset="0"/>
              </a:rPr>
              <a:t>The Notebook Review</a:t>
            </a:r>
            <a:endParaRPr lang="en-US" sz="6000" dirty="0">
              <a:ln>
                <a:solidFill>
                  <a:schemeClr val="bg1"/>
                </a:solidFill>
              </a:ln>
              <a:effectLst>
                <a:glow rad="228600">
                  <a:schemeClr val="accent5">
                    <a:satMod val="175000"/>
                    <a:alpha val="40000"/>
                  </a:schemeClr>
                </a:glow>
              </a:effectLst>
              <a:latin typeface="Impact" pitchFamily="34" charset="0"/>
            </a:endParaRPr>
          </a:p>
        </p:txBody>
      </p:sp>
      <p:sp>
        <p:nvSpPr>
          <p:cNvPr id="3" name="Content Placeholder 2"/>
          <p:cNvSpPr>
            <a:spLocks noGrp="1"/>
          </p:cNvSpPr>
          <p:nvPr>
            <p:ph idx="1"/>
          </p:nvPr>
        </p:nvSpPr>
        <p:spPr>
          <a:xfrm>
            <a:off x="457200" y="1600201"/>
            <a:ext cx="8229600" cy="3429000"/>
          </a:xfrm>
        </p:spPr>
        <p:txBody>
          <a:bodyPr>
            <a:noAutofit/>
          </a:bodyPr>
          <a:lstStyle/>
          <a:p>
            <a:r>
              <a:rPr lang="en-US" sz="3000" dirty="0" smtClean="0">
                <a:ln>
                  <a:solidFill>
                    <a:schemeClr val="bg1"/>
                  </a:solidFill>
                </a:ln>
                <a:effectLst>
                  <a:glow rad="228600">
                    <a:schemeClr val="accent5">
                      <a:satMod val="175000"/>
                      <a:alpha val="40000"/>
                    </a:schemeClr>
                  </a:glow>
                </a:effectLst>
                <a:latin typeface="Impact" pitchFamily="34" charset="0"/>
              </a:rPr>
              <a:t>The Notebook is a love story that is so beautiful </a:t>
            </a:r>
            <a:r>
              <a:rPr lang="en-US" sz="3000" dirty="0" smtClean="0">
                <a:ln>
                  <a:solidFill>
                    <a:schemeClr val="bg1"/>
                  </a:solidFill>
                </a:ln>
                <a:effectLst>
                  <a:glow rad="228600">
                    <a:schemeClr val="accent5">
                      <a:satMod val="175000"/>
                      <a:alpha val="40000"/>
                    </a:schemeClr>
                  </a:glow>
                </a:effectLst>
                <a:latin typeface="Impact" pitchFamily="34" charset="0"/>
              </a:rPr>
              <a:t>you </a:t>
            </a:r>
            <a:r>
              <a:rPr lang="en-US" sz="3000" dirty="0" smtClean="0">
                <a:ln>
                  <a:solidFill>
                    <a:schemeClr val="bg1"/>
                  </a:solidFill>
                </a:ln>
                <a:effectLst>
                  <a:glow rad="228600">
                    <a:schemeClr val="accent5">
                      <a:satMod val="175000"/>
                      <a:alpha val="40000"/>
                    </a:schemeClr>
                  </a:glow>
                </a:effectLst>
                <a:latin typeface="Impact" pitchFamily="34" charset="0"/>
              </a:rPr>
              <a:t>will want to watch it many times. This Movie is about Noah and Allie and how they find each other and love even through many challenges. The movie changes time from 2004 to 1920 in North Carolina, as the old Noah is telling </a:t>
            </a:r>
            <a:r>
              <a:rPr lang="en-US" sz="3000" dirty="0" smtClean="0">
                <a:ln>
                  <a:solidFill>
                    <a:schemeClr val="bg1"/>
                  </a:solidFill>
                </a:ln>
                <a:effectLst>
                  <a:glow rad="228600">
                    <a:schemeClr val="accent5">
                      <a:satMod val="175000"/>
                      <a:alpha val="40000"/>
                    </a:schemeClr>
                  </a:glow>
                </a:effectLst>
                <a:latin typeface="Impact" pitchFamily="34" charset="0"/>
              </a:rPr>
              <a:t>old </a:t>
            </a:r>
            <a:r>
              <a:rPr lang="en-US" sz="3000" dirty="0" smtClean="0">
                <a:ln>
                  <a:solidFill>
                    <a:schemeClr val="bg1"/>
                  </a:solidFill>
                </a:ln>
                <a:effectLst>
                  <a:glow rad="228600">
                    <a:schemeClr val="accent5">
                      <a:satMod val="175000"/>
                      <a:alpha val="40000"/>
                    </a:schemeClr>
                  </a:glow>
                </a:effectLst>
                <a:latin typeface="Impact" pitchFamily="34" charset="0"/>
              </a:rPr>
              <a:t>Allie about their love story, as she doesn’t remember it due to Alzheimer's disease. </a:t>
            </a:r>
            <a:endParaRPr lang="en-US" sz="3000" dirty="0">
              <a:ln>
                <a:solidFill>
                  <a:schemeClr val="bg1"/>
                </a:solidFill>
              </a:ln>
              <a:effectLst>
                <a:glow rad="228600">
                  <a:schemeClr val="accent5">
                    <a:satMod val="175000"/>
                    <a:alpha val="40000"/>
                  </a:schemeClr>
                </a:glow>
              </a:effectLst>
              <a:latin typeface="Impact"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412676"/>
            <a:ext cx="938213"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3528" y="6324600"/>
            <a:ext cx="3261790" cy="369332"/>
          </a:xfrm>
          <a:prstGeom prst="rect">
            <a:avLst/>
          </a:prstGeom>
        </p:spPr>
        <p:txBody>
          <a:bodyPr wrap="none">
            <a:spAutoFit/>
          </a:bodyPr>
          <a:lstStyle/>
          <a:p>
            <a:r>
              <a:rPr lang="en-US" dirty="0" smtClean="0">
                <a:hlinkClick r:id="rId4" action="ppaction://hlinksldjump"/>
              </a:rPr>
              <a:t>Click Here to go to the Next Slide</a:t>
            </a:r>
            <a:endParaRPr lang="en-US" dirty="0"/>
          </a:p>
        </p:txBody>
      </p:sp>
    </p:spTree>
    <p:custDataLst>
      <p:tags r:id="rId1"/>
    </p:custDataLst>
    <p:extLst>
      <p:ext uri="{BB962C8B-B14F-4D97-AF65-F5344CB8AC3E}">
        <p14:creationId xmlns:p14="http://schemas.microsoft.com/office/powerpoint/2010/main" val="1109453158"/>
      </p:ext>
    </p:extLst>
  </p:cSld>
  <p:clrMapOvr>
    <a:masterClrMapping/>
  </p:clrMapOvr>
  <mc:AlternateContent xmlns:mc="http://schemas.openxmlformats.org/markup-compatibility/2006">
    <mc:Choice xmlns:p14="http://schemas.microsoft.com/office/powerpoint/2010/main" Requires="p14">
      <p:transition spd="slow" p14:dur="3750" advTm="23899">
        <p14:shred/>
      </p:transition>
    </mc:Choice>
    <mc:Fallback>
      <p:transition spd="slow" advTm="2389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50000">
              <a:schemeClr val="accent5">
                <a:lumMod val="40000"/>
                <a:lumOff val="60000"/>
              </a:schemeClr>
            </a:gs>
            <a:gs pos="100000">
              <a:srgbClr val="4BC6C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n>
                  <a:solidFill>
                    <a:schemeClr val="bg1"/>
                  </a:solidFill>
                </a:ln>
                <a:effectLst>
                  <a:glow rad="228600">
                    <a:schemeClr val="accent5">
                      <a:satMod val="175000"/>
                      <a:alpha val="40000"/>
                    </a:schemeClr>
                  </a:glow>
                </a:effectLst>
                <a:latin typeface="Impact" pitchFamily="34" charset="0"/>
              </a:rPr>
              <a:t>The Notebook Review Cont.</a:t>
            </a:r>
            <a:endParaRPr lang="en-US" sz="5400" dirty="0">
              <a:ln>
                <a:solidFill>
                  <a:schemeClr val="bg1"/>
                </a:solidFill>
              </a:ln>
              <a:effectLst>
                <a:glow rad="228600">
                  <a:schemeClr val="accent5">
                    <a:satMod val="175000"/>
                    <a:alpha val="40000"/>
                  </a:schemeClr>
                </a:glow>
              </a:effectLst>
              <a:latin typeface="Impact" pitchFamily="34" charset="0"/>
            </a:endParaRPr>
          </a:p>
        </p:txBody>
      </p:sp>
      <p:sp>
        <p:nvSpPr>
          <p:cNvPr id="3" name="Content Placeholder 2"/>
          <p:cNvSpPr>
            <a:spLocks noGrp="1"/>
          </p:cNvSpPr>
          <p:nvPr>
            <p:ph idx="1"/>
          </p:nvPr>
        </p:nvSpPr>
        <p:spPr/>
        <p:txBody>
          <a:bodyPr/>
          <a:lstStyle/>
          <a:p>
            <a:r>
              <a:rPr lang="en-US" dirty="0">
                <a:ln>
                  <a:solidFill>
                    <a:schemeClr val="bg1"/>
                  </a:solidFill>
                </a:ln>
                <a:effectLst>
                  <a:glow rad="228600">
                    <a:schemeClr val="accent5">
                      <a:satMod val="175000"/>
                      <a:alpha val="40000"/>
                    </a:schemeClr>
                  </a:glow>
                </a:effectLst>
                <a:latin typeface="Impact" pitchFamily="34" charset="0"/>
              </a:rPr>
              <a:t>In the beginning of the story, Noah and Allie fall in love and plan to get married. </a:t>
            </a:r>
            <a:r>
              <a:rPr lang="en-US" dirty="0" smtClean="0">
                <a:ln>
                  <a:solidFill>
                    <a:schemeClr val="bg1"/>
                  </a:solidFill>
                </a:ln>
                <a:effectLst>
                  <a:glow rad="228600">
                    <a:schemeClr val="accent5">
                      <a:satMod val="175000"/>
                      <a:alpha val="40000"/>
                    </a:schemeClr>
                  </a:glow>
                </a:effectLst>
                <a:latin typeface="Impact" pitchFamily="34" charset="0"/>
              </a:rPr>
              <a:t>Their </a:t>
            </a:r>
            <a:r>
              <a:rPr lang="en-US" dirty="0">
                <a:ln>
                  <a:solidFill>
                    <a:schemeClr val="bg1"/>
                  </a:solidFill>
                </a:ln>
                <a:effectLst>
                  <a:glow rad="228600">
                    <a:schemeClr val="accent5">
                      <a:satMod val="175000"/>
                      <a:alpha val="40000"/>
                    </a:schemeClr>
                  </a:glow>
                </a:effectLst>
                <a:latin typeface="Impact" pitchFamily="34" charset="0"/>
              </a:rPr>
              <a:t>relationship is broken up, however, by Allies mother who does not approve. After leaving town, Allie falls in love with another man, but in the end, her and Noah find each other again and they get married and die together. </a:t>
            </a:r>
          </a:p>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421820"/>
            <a:ext cx="938213"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52400" y="6400800"/>
            <a:ext cx="4296754" cy="369332"/>
          </a:xfrm>
          <a:prstGeom prst="rect">
            <a:avLst/>
          </a:prstGeom>
        </p:spPr>
        <p:txBody>
          <a:bodyPr wrap="none">
            <a:spAutoFit/>
          </a:bodyPr>
          <a:lstStyle/>
          <a:p>
            <a:r>
              <a:rPr lang="en-US" dirty="0">
                <a:hlinkClick r:id="rId4" action="ppaction://hlinksldjump"/>
              </a:rPr>
              <a:t>Click here to return to the Table of Contents</a:t>
            </a:r>
            <a:endParaRPr lang="en-US" dirty="0"/>
          </a:p>
        </p:txBody>
      </p:sp>
    </p:spTree>
    <p:custDataLst>
      <p:tags r:id="rId1"/>
    </p:custDataLst>
    <p:extLst>
      <p:ext uri="{BB962C8B-B14F-4D97-AF65-F5344CB8AC3E}">
        <p14:creationId xmlns:p14="http://schemas.microsoft.com/office/powerpoint/2010/main" val="349803198"/>
      </p:ext>
    </p:extLst>
  </p:cSld>
  <p:clrMapOvr>
    <a:masterClrMapping/>
  </p:clrMapOvr>
  <mc:AlternateContent xmlns:mc="http://schemas.openxmlformats.org/markup-compatibility/2006">
    <mc:Choice xmlns:p14="http://schemas.microsoft.com/office/powerpoint/2010/main" Requires="p14">
      <p:transition spd="slow" p14:dur="3750" advTm="23980">
        <p14:shred/>
      </p:transition>
    </mc:Choice>
    <mc:Fallback>
      <p:transition spd="slow" advTm="2398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17913">
              <a:srgbClr val="00DBED"/>
            </a:gs>
            <a:gs pos="8000">
              <a:srgbClr val="00FFFF"/>
            </a:gs>
            <a:gs pos="72000">
              <a:schemeClr val="accent4">
                <a:lumMod val="40000"/>
                <a:lumOff val="60000"/>
              </a:schemeClr>
            </a:gs>
            <a:gs pos="42000">
              <a:srgbClr val="0099CC"/>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b="1" dirty="0" smtClean="0">
                <a:ln>
                  <a:solidFill>
                    <a:schemeClr val="bg1"/>
                  </a:solidFill>
                </a:ln>
                <a:solidFill>
                  <a:srgbClr val="6666FF"/>
                </a:solidFill>
                <a:latin typeface="Elephant" pitchFamily="18" charset="0"/>
              </a:rPr>
              <a:t>This movie is worthy of an Academy Award because of the beautiful scenery and amazing acting. The storyline is just phenomenal and the ending is so touching it will make you cry. Each actor plays his/her part to perfection, which makes the movie even greater. The love that is portrayed in the movie is truly incredible and touching.</a:t>
            </a:r>
            <a:endParaRPr lang="en-US" sz="2800" b="1" dirty="0">
              <a:ln>
                <a:solidFill>
                  <a:schemeClr val="bg1"/>
                </a:solidFill>
              </a:ln>
              <a:solidFill>
                <a:srgbClr val="6666FF"/>
              </a:solidFill>
              <a:latin typeface="Elephant" pitchFamily="18" charset="0"/>
            </a:endParaRPr>
          </a:p>
        </p:txBody>
      </p:sp>
      <p:sp>
        <p:nvSpPr>
          <p:cNvPr id="4" name="Rectangle 3"/>
          <p:cNvSpPr/>
          <p:nvPr/>
        </p:nvSpPr>
        <p:spPr>
          <a:xfrm>
            <a:off x="152400" y="6324600"/>
            <a:ext cx="4296754" cy="369332"/>
          </a:xfrm>
          <a:prstGeom prst="rect">
            <a:avLst/>
          </a:prstGeom>
        </p:spPr>
        <p:txBody>
          <a:bodyPr wrap="none">
            <a:spAutoFit/>
          </a:bodyPr>
          <a:lstStyle/>
          <a:p>
            <a:r>
              <a:rPr lang="en-US" dirty="0">
                <a:hlinkClick r:id="rId3" action="ppaction://hlinksldjump"/>
              </a:rPr>
              <a:t>Click here to return to the Table of Contents</a:t>
            </a:r>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5386387"/>
            <a:ext cx="938213"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744875" y="304800"/>
            <a:ext cx="769082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Elephant" pitchFamily="18" charset="0"/>
              </a:rPr>
              <a:t>A “Must See” Movie</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Elephant" pitchFamily="18" charset="0"/>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536997">
            <a:off x="5952981" y="5228890"/>
            <a:ext cx="1609725" cy="146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241365720"/>
      </p:ext>
    </p:extLst>
  </p:cSld>
  <p:clrMapOvr>
    <a:masterClrMapping/>
  </p:clrMapOvr>
  <mc:AlternateContent xmlns:mc="http://schemas.openxmlformats.org/markup-compatibility/2006">
    <mc:Choice xmlns:p14="http://schemas.microsoft.com/office/powerpoint/2010/main" Requires="p14">
      <p:transition spd="slow" p14:dur="1750" advTm="22364">
        <p14:switch dir="r"/>
      </p:transition>
    </mc:Choice>
    <mc:Fallback>
      <p:transition spd="slow" advTm="2236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circle(in)">
                                      <p:cBhvr>
                                        <p:cTn id="7"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000">
              <a:schemeClr val="tx2">
                <a:lumMod val="75000"/>
              </a:schemeClr>
            </a:gs>
            <a:gs pos="100000">
              <a:srgbClr val="6666FF"/>
            </a:gs>
            <a:gs pos="65000">
              <a:srgbClr val="7030A0"/>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1493" y="1447800"/>
            <a:ext cx="8229600" cy="1143000"/>
          </a:xfrm>
        </p:spPr>
        <p:txBody>
          <a:bodyPr>
            <a:normAutofit/>
          </a:bodyPr>
          <a:lstStyle/>
          <a:p>
            <a:r>
              <a:rPr lang="en-US" sz="2800" b="1" dirty="0" smtClean="0">
                <a:ln>
                  <a:solidFill>
                    <a:srgbClr val="6666FF"/>
                  </a:solidFill>
                </a:ln>
                <a:solidFill>
                  <a:srgbClr val="0070C0"/>
                </a:solidFill>
                <a:latin typeface="Adobe Caslon Pro" pitchFamily="18" charset="0"/>
              </a:rPr>
              <a:t>Below are five other movies that should also be considered for an </a:t>
            </a:r>
            <a:r>
              <a:rPr lang="en-US" sz="2800" b="1" dirty="0">
                <a:ln>
                  <a:solidFill>
                    <a:srgbClr val="6666FF"/>
                  </a:solidFill>
                </a:ln>
                <a:solidFill>
                  <a:srgbClr val="0070C0"/>
                </a:solidFill>
                <a:latin typeface="Adobe Caslon Pro" pitchFamily="18" charset="0"/>
              </a:rPr>
              <a:t>A</a:t>
            </a:r>
            <a:r>
              <a:rPr lang="en-US" sz="2800" b="1" dirty="0" smtClean="0">
                <a:ln>
                  <a:solidFill>
                    <a:srgbClr val="6666FF"/>
                  </a:solidFill>
                </a:ln>
                <a:solidFill>
                  <a:srgbClr val="0070C0"/>
                </a:solidFill>
                <a:latin typeface="Adobe Caslon Pro" pitchFamily="18" charset="0"/>
              </a:rPr>
              <a:t>cademy Award.</a:t>
            </a:r>
            <a:endParaRPr lang="en-US" sz="2800" b="1" dirty="0">
              <a:ln>
                <a:solidFill>
                  <a:srgbClr val="6666FF"/>
                </a:solidFill>
              </a:ln>
              <a:solidFill>
                <a:srgbClr val="0070C0"/>
              </a:solidFill>
              <a:latin typeface="Adobe Caslon Pro"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399058988"/>
              </p:ext>
            </p:extLst>
          </p:nvPr>
        </p:nvGraphicFramePr>
        <p:xfrm>
          <a:off x="1371600" y="2590800"/>
          <a:ext cx="6096000" cy="3870960"/>
        </p:xfrm>
        <a:graphic>
          <a:graphicData uri="http://schemas.openxmlformats.org/drawingml/2006/table">
            <a:tbl>
              <a:tblPr firstRow="1" bandRow="1">
                <a:tableStyleId>{35758FB7-9AC5-4552-8A53-C91805E547FA}</a:tableStyleId>
              </a:tblPr>
              <a:tblGrid>
                <a:gridCol w="1219200"/>
                <a:gridCol w="1219200"/>
                <a:gridCol w="1219200"/>
                <a:gridCol w="1219200"/>
                <a:gridCol w="1219200"/>
              </a:tblGrid>
              <a:tr h="370840">
                <a:tc>
                  <a:txBody>
                    <a:bodyPr/>
                    <a:lstStyle/>
                    <a:p>
                      <a:r>
                        <a:rPr lang="en-US" sz="1800" dirty="0" smtClean="0"/>
                        <a:t>Movie Title</a:t>
                      </a:r>
                      <a:endParaRPr lang="en-US" sz="1800" dirty="0">
                        <a:latin typeface="Adobe Caslon Pro" pitchFamily="18" charset="0"/>
                      </a:endParaRPr>
                    </a:p>
                  </a:txBody>
                  <a:tcPr/>
                </a:tc>
                <a:tc>
                  <a:txBody>
                    <a:bodyPr/>
                    <a:lstStyle/>
                    <a:p>
                      <a:r>
                        <a:rPr lang="en-US" sz="1800" dirty="0" smtClean="0"/>
                        <a:t>Release</a:t>
                      </a:r>
                      <a:r>
                        <a:rPr lang="en-US" sz="1800" baseline="0" dirty="0" smtClean="0"/>
                        <a:t> Date</a:t>
                      </a:r>
                      <a:endParaRPr lang="en-US" sz="1800" dirty="0">
                        <a:latin typeface="Adobe Caslon Pro" pitchFamily="18" charset="0"/>
                      </a:endParaRPr>
                    </a:p>
                  </a:txBody>
                  <a:tcPr/>
                </a:tc>
                <a:tc>
                  <a:txBody>
                    <a:bodyPr/>
                    <a:lstStyle/>
                    <a:p>
                      <a:r>
                        <a:rPr lang="en-US" sz="1800" dirty="0" smtClean="0"/>
                        <a:t>Gross Earnings</a:t>
                      </a:r>
                      <a:endParaRPr lang="en-US" sz="1800" dirty="0">
                        <a:latin typeface="Adobe Caslon Pro" pitchFamily="18" charset="0"/>
                      </a:endParaRPr>
                    </a:p>
                  </a:txBody>
                  <a:tcPr/>
                </a:tc>
                <a:tc>
                  <a:txBody>
                    <a:bodyPr/>
                    <a:lstStyle/>
                    <a:p>
                      <a:r>
                        <a:rPr lang="en-US" sz="1800" dirty="0" smtClean="0"/>
                        <a:t>Type of Film</a:t>
                      </a:r>
                      <a:endParaRPr lang="en-US" sz="1800" dirty="0">
                        <a:latin typeface="Adobe Caslon Pro" pitchFamily="18" charset="0"/>
                      </a:endParaRPr>
                    </a:p>
                  </a:txBody>
                  <a:tcPr/>
                </a:tc>
                <a:tc>
                  <a:txBody>
                    <a:bodyPr/>
                    <a:lstStyle/>
                    <a:p>
                      <a:r>
                        <a:rPr lang="en-US" sz="1800" dirty="0" smtClean="0"/>
                        <a:t>Rating</a:t>
                      </a:r>
                      <a:endParaRPr lang="en-US" sz="1800" dirty="0">
                        <a:latin typeface="Adobe Caslon Pro" pitchFamily="18" charset="0"/>
                      </a:endParaRPr>
                    </a:p>
                  </a:txBody>
                  <a:tcPr/>
                </a:tc>
              </a:tr>
              <a:tr h="370840">
                <a:tc>
                  <a:txBody>
                    <a:bodyPr/>
                    <a:lstStyle/>
                    <a:p>
                      <a:r>
                        <a:rPr lang="en-US" sz="1400" b="1" dirty="0" smtClean="0">
                          <a:ln>
                            <a:solidFill>
                              <a:schemeClr val="tx2">
                                <a:lumMod val="60000"/>
                                <a:lumOff val="40000"/>
                              </a:schemeClr>
                            </a:solidFill>
                          </a:ln>
                          <a:solidFill>
                            <a:srgbClr val="002060"/>
                          </a:solidFill>
                        </a:rPr>
                        <a:t>Remember</a:t>
                      </a:r>
                      <a:r>
                        <a:rPr lang="en-US" sz="1400" b="1" baseline="0" dirty="0" smtClean="0">
                          <a:ln>
                            <a:solidFill>
                              <a:schemeClr val="tx2">
                                <a:lumMod val="60000"/>
                                <a:lumOff val="40000"/>
                              </a:schemeClr>
                            </a:solidFill>
                          </a:ln>
                          <a:solidFill>
                            <a:srgbClr val="002060"/>
                          </a:solidFill>
                        </a:rPr>
                        <a:t> the Titans</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September 29, 2000</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$136,706,683</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American</a:t>
                      </a:r>
                      <a:r>
                        <a:rPr lang="en-US" sz="1400" b="1" baseline="0" dirty="0" smtClean="0">
                          <a:ln>
                            <a:solidFill>
                              <a:schemeClr val="tx2">
                                <a:lumMod val="60000"/>
                                <a:lumOff val="40000"/>
                              </a:schemeClr>
                            </a:solidFill>
                          </a:ln>
                          <a:solidFill>
                            <a:srgbClr val="002060"/>
                          </a:solidFill>
                        </a:rPr>
                        <a:t> Sports Film</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600" b="1" dirty="0" smtClean="0">
                          <a:ln>
                            <a:solidFill>
                              <a:schemeClr val="tx2">
                                <a:lumMod val="60000"/>
                                <a:lumOff val="40000"/>
                              </a:schemeClr>
                            </a:solidFill>
                          </a:ln>
                          <a:solidFill>
                            <a:srgbClr val="002060"/>
                          </a:solidFill>
                          <a:latin typeface="Adobe Caslon Pro" pitchFamily="18" charset="0"/>
                        </a:rPr>
                        <a:t>PG</a:t>
                      </a:r>
                      <a:endParaRPr lang="en-US" sz="1600" b="1" dirty="0">
                        <a:ln>
                          <a:solidFill>
                            <a:schemeClr val="tx2">
                              <a:lumMod val="60000"/>
                              <a:lumOff val="40000"/>
                            </a:schemeClr>
                          </a:solidFill>
                        </a:ln>
                        <a:solidFill>
                          <a:srgbClr val="002060"/>
                        </a:solidFill>
                        <a:latin typeface="Adobe Caslon Pro" pitchFamily="18" charset="0"/>
                      </a:endParaRPr>
                    </a:p>
                  </a:txBody>
                  <a:tcPr/>
                </a:tc>
              </a:tr>
              <a:tr h="370840">
                <a:tc>
                  <a:txBody>
                    <a:bodyPr/>
                    <a:lstStyle/>
                    <a:p>
                      <a:r>
                        <a:rPr lang="en-US" sz="1400" b="1" dirty="0" smtClean="0">
                          <a:ln>
                            <a:solidFill>
                              <a:schemeClr val="tx2">
                                <a:lumMod val="60000"/>
                                <a:lumOff val="40000"/>
                              </a:schemeClr>
                            </a:solidFill>
                          </a:ln>
                          <a:solidFill>
                            <a:srgbClr val="002060"/>
                          </a:solidFill>
                        </a:rPr>
                        <a:t>Dear John </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February 5, 2010</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$112,157,433</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American Romantic Drama-War Film</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600" b="1" dirty="0" smtClean="0">
                          <a:ln>
                            <a:solidFill>
                              <a:schemeClr val="tx2">
                                <a:lumMod val="60000"/>
                                <a:lumOff val="40000"/>
                              </a:schemeClr>
                            </a:solidFill>
                          </a:ln>
                          <a:solidFill>
                            <a:srgbClr val="002060"/>
                          </a:solidFill>
                          <a:latin typeface="Adobe Caslon Pro" pitchFamily="18" charset="0"/>
                        </a:rPr>
                        <a:t>PG-13</a:t>
                      </a:r>
                      <a:endParaRPr lang="en-US" sz="1600" b="1" dirty="0">
                        <a:ln>
                          <a:solidFill>
                            <a:schemeClr val="tx2">
                              <a:lumMod val="60000"/>
                              <a:lumOff val="40000"/>
                            </a:schemeClr>
                          </a:solidFill>
                        </a:ln>
                        <a:solidFill>
                          <a:srgbClr val="002060"/>
                        </a:solidFill>
                        <a:latin typeface="Adobe Caslon Pro" pitchFamily="18" charset="0"/>
                      </a:endParaRPr>
                    </a:p>
                  </a:txBody>
                  <a:tcPr/>
                </a:tc>
              </a:tr>
              <a:tr h="370840">
                <a:tc>
                  <a:txBody>
                    <a:bodyPr/>
                    <a:lstStyle/>
                    <a:p>
                      <a:r>
                        <a:rPr lang="en-US" sz="1400" b="1" dirty="0" smtClean="0">
                          <a:ln>
                            <a:solidFill>
                              <a:schemeClr val="tx2">
                                <a:lumMod val="60000"/>
                                <a:lumOff val="40000"/>
                              </a:schemeClr>
                            </a:solidFill>
                          </a:ln>
                          <a:solidFill>
                            <a:srgbClr val="002060"/>
                          </a:solidFill>
                        </a:rPr>
                        <a:t>Legally Blonde</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July 13,</a:t>
                      </a:r>
                      <a:r>
                        <a:rPr lang="en-US" sz="1400" b="1" baseline="0" dirty="0" smtClean="0">
                          <a:ln>
                            <a:solidFill>
                              <a:schemeClr val="tx2">
                                <a:lumMod val="60000"/>
                                <a:lumOff val="40000"/>
                              </a:schemeClr>
                            </a:solidFill>
                          </a:ln>
                          <a:solidFill>
                            <a:srgbClr val="002060"/>
                          </a:solidFill>
                        </a:rPr>
                        <a:t> 2001</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$141,774,679</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American Comedy Film</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600" b="1" dirty="0" smtClean="0">
                          <a:ln>
                            <a:solidFill>
                              <a:schemeClr val="tx2">
                                <a:lumMod val="60000"/>
                                <a:lumOff val="40000"/>
                              </a:schemeClr>
                            </a:solidFill>
                          </a:ln>
                          <a:solidFill>
                            <a:srgbClr val="002060"/>
                          </a:solidFill>
                          <a:latin typeface="Adobe Caslon Pro" pitchFamily="18" charset="0"/>
                        </a:rPr>
                        <a:t>PG-13</a:t>
                      </a:r>
                      <a:endParaRPr lang="en-US" sz="1600" b="1" dirty="0">
                        <a:ln>
                          <a:solidFill>
                            <a:schemeClr val="tx2">
                              <a:lumMod val="60000"/>
                              <a:lumOff val="40000"/>
                            </a:schemeClr>
                          </a:solidFill>
                        </a:ln>
                        <a:solidFill>
                          <a:srgbClr val="002060"/>
                        </a:solidFill>
                        <a:latin typeface="Adobe Caslon Pro" pitchFamily="18" charset="0"/>
                      </a:endParaRPr>
                    </a:p>
                  </a:txBody>
                  <a:tcPr/>
                </a:tc>
              </a:tr>
              <a:tr h="370840">
                <a:tc>
                  <a:txBody>
                    <a:bodyPr/>
                    <a:lstStyle/>
                    <a:p>
                      <a:r>
                        <a:rPr lang="en-US" sz="1400" b="1" dirty="0" smtClean="0">
                          <a:ln>
                            <a:solidFill>
                              <a:schemeClr val="tx2">
                                <a:lumMod val="60000"/>
                                <a:lumOff val="40000"/>
                              </a:schemeClr>
                            </a:solidFill>
                          </a:ln>
                          <a:solidFill>
                            <a:srgbClr val="002060"/>
                          </a:solidFill>
                        </a:rPr>
                        <a:t>The Help</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August 10, 2011</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$203,010,672</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Comedy-Drama</a:t>
                      </a:r>
                      <a:r>
                        <a:rPr lang="en-US" sz="1400" b="1" baseline="0" dirty="0" smtClean="0">
                          <a:ln>
                            <a:solidFill>
                              <a:schemeClr val="tx2">
                                <a:lumMod val="60000"/>
                                <a:lumOff val="40000"/>
                              </a:schemeClr>
                            </a:solidFill>
                          </a:ln>
                          <a:solidFill>
                            <a:srgbClr val="002060"/>
                          </a:solidFill>
                        </a:rPr>
                        <a:t> Film</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600" b="1" dirty="0" smtClean="0">
                          <a:ln>
                            <a:solidFill>
                              <a:schemeClr val="tx2">
                                <a:lumMod val="60000"/>
                                <a:lumOff val="40000"/>
                              </a:schemeClr>
                            </a:solidFill>
                          </a:ln>
                          <a:solidFill>
                            <a:srgbClr val="002060"/>
                          </a:solidFill>
                          <a:latin typeface="Adobe Caslon Pro" pitchFamily="18" charset="0"/>
                        </a:rPr>
                        <a:t>PG-13</a:t>
                      </a:r>
                      <a:endParaRPr lang="en-US" sz="1600" b="1" dirty="0">
                        <a:ln>
                          <a:solidFill>
                            <a:schemeClr val="tx2">
                              <a:lumMod val="60000"/>
                              <a:lumOff val="40000"/>
                            </a:schemeClr>
                          </a:solidFill>
                        </a:ln>
                        <a:solidFill>
                          <a:srgbClr val="002060"/>
                        </a:solidFill>
                        <a:latin typeface="Adobe Caslon Pro" pitchFamily="18" charset="0"/>
                      </a:endParaRPr>
                    </a:p>
                  </a:txBody>
                  <a:tcPr/>
                </a:tc>
              </a:tr>
              <a:tr h="370840">
                <a:tc>
                  <a:txBody>
                    <a:bodyPr/>
                    <a:lstStyle/>
                    <a:p>
                      <a:r>
                        <a:rPr lang="en-US" sz="1400" b="1" dirty="0" smtClean="0">
                          <a:ln>
                            <a:solidFill>
                              <a:schemeClr val="tx2">
                                <a:lumMod val="60000"/>
                                <a:lumOff val="40000"/>
                              </a:schemeClr>
                            </a:solidFill>
                          </a:ln>
                          <a:solidFill>
                            <a:srgbClr val="002060"/>
                          </a:solidFill>
                        </a:rPr>
                        <a:t>Mama Mia</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July 18, 2008</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dirty="0" smtClean="0">
                          <a:ln>
                            <a:solidFill>
                              <a:schemeClr val="tx2">
                                <a:lumMod val="60000"/>
                                <a:lumOff val="40000"/>
                              </a:schemeClr>
                            </a:solidFill>
                          </a:ln>
                          <a:solidFill>
                            <a:srgbClr val="002060"/>
                          </a:solidFill>
                        </a:rPr>
                        <a:t>$609,841,637</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400" b="1" smtClean="0">
                          <a:ln>
                            <a:solidFill>
                              <a:schemeClr val="tx2">
                                <a:lumMod val="60000"/>
                                <a:lumOff val="40000"/>
                              </a:schemeClr>
                            </a:solidFill>
                          </a:ln>
                          <a:solidFill>
                            <a:srgbClr val="002060"/>
                          </a:solidFill>
                        </a:rPr>
                        <a:t>Musical/</a:t>
                      </a:r>
                    </a:p>
                    <a:p>
                      <a:r>
                        <a:rPr lang="en-US" sz="1400" b="1" smtClean="0">
                          <a:ln>
                            <a:solidFill>
                              <a:schemeClr val="tx2">
                                <a:lumMod val="60000"/>
                                <a:lumOff val="40000"/>
                              </a:schemeClr>
                            </a:solidFill>
                          </a:ln>
                          <a:solidFill>
                            <a:srgbClr val="002060"/>
                          </a:solidFill>
                        </a:rPr>
                        <a:t>Romantic Comedy </a:t>
                      </a:r>
                      <a:r>
                        <a:rPr lang="en-US" sz="1400" b="1" dirty="0" smtClean="0">
                          <a:ln>
                            <a:solidFill>
                              <a:schemeClr val="tx2">
                                <a:lumMod val="60000"/>
                                <a:lumOff val="40000"/>
                              </a:schemeClr>
                            </a:solidFill>
                          </a:ln>
                          <a:solidFill>
                            <a:srgbClr val="002060"/>
                          </a:solidFill>
                        </a:rPr>
                        <a:t>F</a:t>
                      </a:r>
                      <a:r>
                        <a:rPr lang="en-US" sz="1400" b="1" smtClean="0">
                          <a:ln>
                            <a:solidFill>
                              <a:schemeClr val="tx2">
                                <a:lumMod val="60000"/>
                                <a:lumOff val="40000"/>
                              </a:schemeClr>
                            </a:solidFill>
                          </a:ln>
                          <a:solidFill>
                            <a:srgbClr val="002060"/>
                          </a:solidFill>
                        </a:rPr>
                        <a:t>ilm</a:t>
                      </a:r>
                      <a:endParaRPr lang="en-US" sz="1400" b="1" dirty="0">
                        <a:ln>
                          <a:solidFill>
                            <a:schemeClr val="tx2">
                              <a:lumMod val="60000"/>
                              <a:lumOff val="40000"/>
                            </a:schemeClr>
                          </a:solidFill>
                        </a:ln>
                        <a:solidFill>
                          <a:srgbClr val="002060"/>
                        </a:solidFill>
                        <a:latin typeface="Adobe Caslon Pro" pitchFamily="18" charset="0"/>
                      </a:endParaRPr>
                    </a:p>
                  </a:txBody>
                  <a:tcPr/>
                </a:tc>
                <a:tc>
                  <a:txBody>
                    <a:bodyPr/>
                    <a:lstStyle/>
                    <a:p>
                      <a:r>
                        <a:rPr lang="en-US" sz="1600" b="1" dirty="0" smtClean="0">
                          <a:ln>
                            <a:solidFill>
                              <a:schemeClr val="tx2">
                                <a:lumMod val="60000"/>
                                <a:lumOff val="40000"/>
                              </a:schemeClr>
                            </a:solidFill>
                          </a:ln>
                          <a:solidFill>
                            <a:srgbClr val="002060"/>
                          </a:solidFill>
                          <a:latin typeface="Adobe Caslon Pro" pitchFamily="18" charset="0"/>
                        </a:rPr>
                        <a:t>PG-13</a:t>
                      </a:r>
                      <a:endParaRPr lang="en-US" sz="1600" b="1" dirty="0">
                        <a:ln>
                          <a:solidFill>
                            <a:schemeClr val="tx2">
                              <a:lumMod val="60000"/>
                              <a:lumOff val="40000"/>
                            </a:schemeClr>
                          </a:solidFill>
                        </a:ln>
                        <a:solidFill>
                          <a:srgbClr val="002060"/>
                        </a:solidFill>
                        <a:latin typeface="Adobe Caslon Pro" pitchFamily="18" charset="0"/>
                      </a:endParaRPr>
                    </a:p>
                  </a:txBody>
                  <a:tcPr/>
                </a:tc>
              </a:tr>
            </a:tbl>
          </a:graphicData>
        </a:graphic>
      </p:graphicFrame>
      <p:sp>
        <p:nvSpPr>
          <p:cNvPr id="6" name="Rectangle 5"/>
          <p:cNvSpPr/>
          <p:nvPr/>
        </p:nvSpPr>
        <p:spPr>
          <a:xfrm>
            <a:off x="228603" y="152400"/>
            <a:ext cx="8895384" cy="110799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Also in the Running…</a:t>
            </a:r>
            <a:endParaRPr lang="en-US" sz="6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Rectangle 7"/>
          <p:cNvSpPr/>
          <p:nvPr/>
        </p:nvSpPr>
        <p:spPr>
          <a:xfrm>
            <a:off x="32657" y="6488668"/>
            <a:ext cx="4296754" cy="369332"/>
          </a:xfrm>
          <a:prstGeom prst="rect">
            <a:avLst/>
          </a:prstGeom>
        </p:spPr>
        <p:txBody>
          <a:bodyPr wrap="none">
            <a:spAutoFit/>
          </a:bodyPr>
          <a:lstStyle/>
          <a:p>
            <a:r>
              <a:rPr lang="en-US" dirty="0">
                <a:hlinkClick r:id="rId3" action="ppaction://hlinksldjump"/>
              </a:rPr>
              <a:t>Click here to return to the Table of Contents</a:t>
            </a:r>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3" y="5550455"/>
            <a:ext cx="938213"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265285673"/>
      </p:ext>
    </p:extLst>
  </p:cSld>
  <p:clrMapOvr>
    <a:masterClrMapping/>
  </p:clrMapOvr>
  <mc:AlternateContent xmlns:mc="http://schemas.openxmlformats.org/markup-compatibility/2006">
    <mc:Choice xmlns:p14="http://schemas.microsoft.com/office/powerpoint/2010/main" Requires="p14">
      <p:transition spd="slow" p14:dur="2000" advTm="26366">
        <p14:flythrough/>
      </p:transition>
    </mc:Choice>
    <mc:Fallback>
      <p:transition spd="slow" advTm="2636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plaid">
          <a:fgClr>
            <a:srgbClr val="00B0F0"/>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630362"/>
          </a:xfrm>
        </p:spPr>
        <p:txBody>
          <a:bodyPr>
            <a:noAutofit/>
          </a:bodyPr>
          <a:lstStyle/>
          <a:p>
            <a:r>
              <a:rPr lang="en-US" sz="6000" dirty="0" smtClean="0">
                <a:latin typeface="Earwig Factory" pitchFamily="2" charset="0"/>
              </a:rPr>
              <a:t>Quick Peek at The Notebook</a:t>
            </a:r>
            <a:endParaRPr lang="en-US" sz="6000" dirty="0">
              <a:latin typeface="Earwig Factory" pitchFamily="2" charset="0"/>
            </a:endParaRPr>
          </a:p>
        </p:txBody>
      </p:sp>
      <p:pic>
        <p:nvPicPr>
          <p:cNvPr id="4" name="FC6biTjEyZw?version=3&amp;hl=en_US"/>
          <p:cNvPicPr>
            <a:picLocks noGrp="1" noRot="1" noChangeAspect="1"/>
          </p:cNvPicPr>
          <p:nvPr>
            <p:ph idx="1"/>
            <a:videoFile r:link="rId1"/>
          </p:nvPr>
        </p:nvPicPr>
        <p:blipFill>
          <a:blip r:embed="rId3"/>
          <a:stretch>
            <a:fillRect/>
          </a:stretch>
        </p:blipFill>
        <p:spPr>
          <a:xfrm>
            <a:off x="1905000" y="2362200"/>
            <a:ext cx="5181600" cy="3886200"/>
          </a:xfrm>
          <a:prstGeom prst="rect">
            <a:avLst/>
          </a:prstGeom>
        </p:spPr>
      </p:pic>
      <p:sp>
        <p:nvSpPr>
          <p:cNvPr id="3" name="Rectangle 2"/>
          <p:cNvSpPr/>
          <p:nvPr/>
        </p:nvSpPr>
        <p:spPr>
          <a:xfrm>
            <a:off x="36576" y="6400800"/>
            <a:ext cx="4296754" cy="369332"/>
          </a:xfrm>
          <a:prstGeom prst="rect">
            <a:avLst/>
          </a:prstGeom>
        </p:spPr>
        <p:txBody>
          <a:bodyPr wrap="none">
            <a:spAutoFit/>
          </a:bodyPr>
          <a:lstStyle/>
          <a:p>
            <a:r>
              <a:rPr lang="en-US" dirty="0">
                <a:hlinkClick r:id="rId4" action="ppaction://hlinksldjump"/>
              </a:rPr>
              <a:t>Click here to return to the Table of Contents</a:t>
            </a:r>
            <a:endParaRPr lang="en-US"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5467350"/>
            <a:ext cx="93345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1119334"/>
      </p:ext>
    </p:extLst>
  </p:cSld>
  <p:clrMapOvr>
    <a:masterClrMapping/>
  </p:clrMapOvr>
  <mc:AlternateContent xmlns:mc="http://schemas.openxmlformats.org/markup-compatibility/2006">
    <mc:Choice xmlns:p14="http://schemas.microsoft.com/office/powerpoint/2010/main" Requires="p14">
      <p:transition spd="slow" p14:dur="4250" advTm="136112">
        <p14:glitter pattern="hexagon"/>
      </p:transition>
    </mc:Choice>
    <mc:Fallback>
      <p:transition spd="slow" advTm="1361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extLst>
    <p:ext uri="{E180D4A7-C9FB-4DFB-919C-405C955672EB}">
      <p14:showEvtLst xmlns:p14="http://schemas.microsoft.com/office/powerpoint/2010/main">
        <p14:playEvt time="0" objId="4"/>
        <p14:stopEvt time="136112" objId="4"/>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TIMING" val="|6.4"/>
</p:tagLst>
</file>

<file path=ppt/tags/tag2.xml><?xml version="1.0" encoding="utf-8"?>
<p:tagLst xmlns:a="http://schemas.openxmlformats.org/drawingml/2006/main" xmlns:r="http://schemas.openxmlformats.org/officeDocument/2006/relationships" xmlns:p="http://schemas.openxmlformats.org/presentationml/2006/main">
  <p:tag name="TIMING" val="|1.2"/>
</p:tagLst>
</file>

<file path=ppt/tags/tag3.xml><?xml version="1.0" encoding="utf-8"?>
<p:tagLst xmlns:a="http://schemas.openxmlformats.org/drawingml/2006/main" xmlns:r="http://schemas.openxmlformats.org/officeDocument/2006/relationships" xmlns:p="http://schemas.openxmlformats.org/presentationml/2006/main">
  <p:tag name="TIMING" val="|1.6"/>
</p:tagLst>
</file>

<file path=ppt/tags/tag4.xml><?xml version="1.0" encoding="utf-8"?>
<p:tagLst xmlns:a="http://schemas.openxmlformats.org/drawingml/2006/main" xmlns:r="http://schemas.openxmlformats.org/officeDocument/2006/relationships" xmlns:p="http://schemas.openxmlformats.org/presentationml/2006/main">
  <p:tag name="TIMING" val="|1.4"/>
</p:tagLst>
</file>

<file path=ppt/tags/tag5.xml><?xml version="1.0" encoding="utf-8"?>
<p:tagLst xmlns:a="http://schemas.openxmlformats.org/drawingml/2006/main" xmlns:r="http://schemas.openxmlformats.org/officeDocument/2006/relationships" xmlns:p="http://schemas.openxmlformats.org/presentationml/2006/main">
  <p:tag name="TIMING" val="|1.5"/>
</p:tagLst>
</file>

<file path=ppt/tags/tag6.xml><?xml version="1.0" encoding="utf-8"?>
<p:tagLst xmlns:a="http://schemas.openxmlformats.org/drawingml/2006/main" xmlns:r="http://schemas.openxmlformats.org/officeDocument/2006/relationships" xmlns:p="http://schemas.openxmlformats.org/presentationml/2006/main">
  <p:tag name="TIMING" val="|7.7"/>
</p:tagLst>
</file>

<file path=ppt/tags/tag7.xml><?xml version="1.0" encoding="utf-8"?>
<p:tagLst xmlns:a="http://schemas.openxmlformats.org/drawingml/2006/main" xmlns:r="http://schemas.openxmlformats.org/officeDocument/2006/relationships" xmlns:p="http://schemas.openxmlformats.org/presentationml/2006/main">
  <p:tag name="TIMING" val="|3.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595</Words>
  <Application>Microsoft Office PowerPoint</Application>
  <PresentationFormat>On-screen Show (4:3)</PresentationFormat>
  <Paragraphs>72</Paragraphs>
  <Slides>10</Slides>
  <Notes>0</Notes>
  <HiddenSlides>0</HiddenSlides>
  <MMClips>1</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 Night at the Oscars</vt:lpstr>
      <vt:lpstr>PowerPoint Presentation</vt:lpstr>
      <vt:lpstr>Meet the Cast of The Notebook</vt:lpstr>
      <vt:lpstr>Meet My Favorite Actor</vt:lpstr>
      <vt:lpstr>The Notebook Review</vt:lpstr>
      <vt:lpstr>The Notebook Review Cont.</vt:lpstr>
      <vt:lpstr>PowerPoint Presentation</vt:lpstr>
      <vt:lpstr>PowerPoint Presentation</vt:lpstr>
      <vt:lpstr>Quick Peek at The Notebook</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Night at the Oscars</dc:title>
  <dc:creator>RPS</dc:creator>
  <cp:lastModifiedBy>RPS</cp:lastModifiedBy>
  <cp:revision>17</cp:revision>
  <dcterms:created xsi:type="dcterms:W3CDTF">2012-01-04T12:51:21Z</dcterms:created>
  <dcterms:modified xsi:type="dcterms:W3CDTF">2012-01-23T16:33:44Z</dcterms:modified>
</cp:coreProperties>
</file>